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2.xml" ContentType="application/vnd.openxmlformats-officedocument.presentationml.slide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18.xml" ContentType="application/vnd.openxmlformats-officedocument.presentationml.slide+xml"/>
  <Override PartName="/ppt/slideMasters/slideMaster3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59" r:id="rId2"/>
    <p:sldMasterId id="2147483661" r:id="rId3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116" d="112"/>
          <a:sy n="105" d="108"/>
        </p:scale>
        <p:origin x="114" y="101"/>
      </p:cViewPr>
      <p:guideLst>
        <p:guide pos="288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presProps" Target="presProps.xml" /><Relationship Id="rId39" Type="http://schemas.openxmlformats.org/officeDocument/2006/relationships/tableStyles" Target="tableStyles.xml" /><Relationship Id="rId40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 bwMode="auto"/>
        <p:txBody>
          <a:bodyPr/>
          <a:p>
            <a:pPr>
              <a:defRPr/>
            </a:pPr>
            <a:fld id="{1F224D67-3C7B-4286-A9B6-CAFE27E23973}" type="slidenum">
              <a:rPr/>
              <a:t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Tx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AndTwoObj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 bwMode="auto"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ru-RU" sz="4400" b="0" u="none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lang="ru-RU" sz="44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 bwMode="auto">
          <a:xfrm>
            <a:off x="628560" y="1825560"/>
            <a:ext cx="7886160" cy="435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 bwMode="auto"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 algn="ctr" defTabSz="914400">
              <a:lnSpc>
                <a:spcPct val="90000"/>
              </a:lnSpc>
              <a:buNone/>
              <a:defRPr/>
            </a:pPr>
            <a:r>
              <a:rPr lang="ru-RU" sz="4500" b="0" u="none" strike="noStrike">
                <a:solidFill>
                  <a:schemeClr val="dk1"/>
                </a:solidFill>
                <a:latin typeface="Arial"/>
                <a:ea typeface="DejaVu Sans"/>
              </a:rPr>
              <a:t>Образец заголовка</a:t>
            </a:r>
            <a:endParaRPr lang="ru-RU" sz="45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dt" idx="1"/>
          </p:nvPr>
        </p:nvSpPr>
        <p:spPr bwMode="auto"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800" b="0" u="none" strike="noStrike">
                <a:solidFill>
                  <a:schemeClr val="dk1"/>
                </a:solidFill>
                <a:latin typeface="Arial"/>
                <a:ea typeface="DejaVu Sans"/>
              </a:defRPr>
            </a:lvl1pPr>
          </a:lstStyle>
          <a:p>
            <a:pPr indent="0" defTabSz="914400">
              <a:lnSpc>
                <a:spcPct val="100000"/>
              </a:lnSpc>
              <a:buNone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 </a:t>
            </a:r>
            <a:endParaRPr lang="en-US" sz="18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ftr" idx="2"/>
          </p:nvPr>
        </p:nvSpPr>
        <p:spPr bwMode="auto"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  <a:defRPr/>
            </a:pPr>
            <a:r>
              <a:rPr lang="en-US" sz="1400" b="0" u="none" strike="noStrike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sldNum" idx="3"/>
          </p:nvPr>
        </p:nvSpPr>
        <p:spPr bwMode="auto">
          <a:xfrm>
            <a:off x="6458039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800" b="0" u="none" strike="noStrike">
                <a:solidFill>
                  <a:schemeClr val="dk1"/>
                </a:solidFill>
                <a:latin typeface="Arial"/>
                <a:ea typeface="DejaVu Sans"/>
              </a:defRPr>
            </a:lvl1pPr>
          </a:lstStyle>
          <a:p>
            <a:pPr indent="0" defTabSz="914400">
              <a:lnSpc>
                <a:spcPct val="100000"/>
              </a:lnSpc>
              <a:buNone/>
              <a:defRPr/>
            </a:pPr>
            <a:fld id="{4D141326-1D7F-423D-8A6B-AA1F135BC4ED}" type="slidenum"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/>
            </a:fld>
            <a:endParaRPr lang="en-US" sz="18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s231n.github.io/optimization-1/" TargetMode="Externa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3" Type="http://schemas.openxmlformats.org/officeDocument/2006/relationships/image" Target="../media/image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Relationship Id="rId3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Relationship Id="rId3" Type="http://schemas.openxmlformats.org/officeDocument/2006/relationships/image" Target="../media/image3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 bwMode="auto">
          <a:xfrm>
            <a:off x="62280" y="0"/>
            <a:ext cx="9143280" cy="6857280"/>
          </a:xfrm>
          <a:prstGeom prst="rect">
            <a:avLst/>
          </a:prstGeom>
          <a:solidFill>
            <a:srgbClr val="256569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" name="Рисунок 3" descr=""/>
          <p:cNvPicPr/>
          <p:nvPr/>
        </p:nvPicPr>
        <p:blipFill>
          <a:blip r:embed="rId2"/>
          <a:stretch/>
        </p:blipFill>
        <p:spPr bwMode="auto">
          <a:xfrm>
            <a:off x="1108440" y="376560"/>
            <a:ext cx="3130560" cy="1087200"/>
          </a:xfrm>
          <a:prstGeom prst="rect">
            <a:avLst/>
          </a:prstGeom>
          <a:ln w="0">
            <a:noFill/>
          </a:ln>
        </p:spPr>
      </p:pic>
      <p:sp>
        <p:nvSpPr>
          <p:cNvPr id="101" name="CustomShape 2"/>
          <p:cNvSpPr/>
          <p:nvPr/>
        </p:nvSpPr>
        <p:spPr bwMode="auto">
          <a:xfrm>
            <a:off x="1108440" y="2021040"/>
            <a:ext cx="717588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40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систем компьютерного зрения</a:t>
            </a:r>
            <a:endParaRPr lang="en-US" sz="40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Рисунок 5" descr=""/>
          <p:cNvPicPr/>
          <p:nvPr/>
        </p:nvPicPr>
        <p:blipFill>
          <a:blip r:embed="rId3"/>
          <a:stretch/>
        </p:blipFill>
        <p:spPr bwMode="auto">
          <a:xfrm>
            <a:off x="3075480" y="493920"/>
            <a:ext cx="6067800" cy="636336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3"/>
          <p:cNvSpPr/>
          <p:nvPr/>
        </p:nvSpPr>
        <p:spPr bwMode="auto">
          <a:xfrm>
            <a:off x="1219320" y="3775320"/>
            <a:ext cx="5513400" cy="45000"/>
          </a:xfrm>
          <a:prstGeom prst="rect">
            <a:avLst/>
          </a:prstGeom>
          <a:solidFill>
            <a:schemeClr val="bg1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60" rIns="90000" bIns="36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 bwMode="auto">
          <a:xfrm>
            <a:off x="874080" y="4014720"/>
            <a:ext cx="578808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rgbClr val="FFFFFF"/>
                </a:solidFill>
                <a:latin typeface="Book Antiqua"/>
                <a:ea typeface="DejaVu Sans"/>
              </a:rPr>
              <a:t>Лекция 1. Введение в оптимизацию</a:t>
            </a:r>
            <a:r>
              <a:rPr lang="en-US" sz="2800" b="0" u="none" strike="noStrike">
                <a:solidFill>
                  <a:srgbClr val="FFFFFF"/>
                </a:solidFill>
                <a:latin typeface="Book Antiqua"/>
                <a:ea typeface="DejaVu Sans"/>
              </a:rPr>
              <a:t> </a:t>
            </a:r>
            <a:r>
              <a:rPr lang="ru-RU" sz="2800" b="0" u="none" strike="noStrike">
                <a:solidFill>
                  <a:srgbClr val="FFFFFF"/>
                </a:solidFill>
                <a:latin typeface="Book Antiqua"/>
                <a:ea typeface="DejaVu Sans"/>
              </a:rPr>
              <a:t>систем компьютерного зрения</a:t>
            </a:r>
            <a:endParaRPr lang="en-US" sz="2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9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2"/>
          <p:cNvSpPr/>
          <p:nvPr/>
        </p:nvSpPr>
        <p:spPr bwMode="auto">
          <a:xfrm>
            <a:off x="435600" y="214560"/>
            <a:ext cx="290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Вычислительный граф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Рисунок 11" descr=""/>
          <p:cNvPicPr/>
          <p:nvPr/>
        </p:nvPicPr>
        <p:blipFill>
          <a:blip r:embed="rId3"/>
          <a:stretch/>
        </p:blipFill>
        <p:spPr bwMode="auto">
          <a:xfrm>
            <a:off x="0" y="1004760"/>
            <a:ext cx="9143640" cy="53971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1"/>
          <p:cNvSpPr/>
          <p:nvPr/>
        </p:nvSpPr>
        <p:spPr bwMode="auto">
          <a:xfrm>
            <a:off x="927000" y="4581360"/>
            <a:ext cx="6267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400" b="0" u="none" strike="noStrike">
                <a:solidFill>
                  <a:schemeClr val="dk1"/>
                </a:solidFill>
                <a:latin typeface="Arial"/>
                <a:ea typeface="DejaVu Sans"/>
              </a:rPr>
              <a:t>D x C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4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05" name="CustomShape 2"/>
          <p:cNvSpPr/>
          <p:nvPr/>
        </p:nvSpPr>
        <p:spPr bwMode="auto">
          <a:xfrm>
            <a:off x="392400" y="214560"/>
            <a:ext cx="2868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Фреймворк </a:t>
            </a: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tensorflow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Прямоугольник 5"/>
          <p:cNvSpPr/>
          <p:nvPr/>
        </p:nvSpPr>
        <p:spPr bwMode="auto">
          <a:xfrm>
            <a:off x="2160" y="6581160"/>
            <a:ext cx="5085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https://www.geeksforgeeks.org/architecture-of-tensorflow/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Picture 2" descr="Lightbox"/>
          <p:cNvPicPr/>
          <p:nvPr/>
        </p:nvPicPr>
        <p:blipFill>
          <a:blip r:embed="rId3"/>
          <a:stretch/>
        </p:blipFill>
        <p:spPr bwMode="auto">
          <a:xfrm>
            <a:off x="4424040" y="756720"/>
            <a:ext cx="4601160" cy="5938920"/>
          </a:xfrm>
          <a:prstGeom prst="rect">
            <a:avLst/>
          </a:prstGeom>
          <a:ln w="0">
            <a:noFill/>
          </a:ln>
        </p:spPr>
      </p:pic>
      <p:sp>
        <p:nvSpPr>
          <p:cNvPr id="208" name="Прямоугольник 6"/>
          <p:cNvSpPr/>
          <p:nvPr/>
        </p:nvSpPr>
        <p:spPr bwMode="auto">
          <a:xfrm>
            <a:off x="687960" y="2046240"/>
            <a:ext cx="26866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Ключевые компоненты: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Tensor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Variable 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GradientTape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Function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Module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Box 9"/>
          <p:cNvSpPr/>
          <p:nvPr/>
        </p:nvSpPr>
        <p:spPr bwMode="auto">
          <a:xfrm>
            <a:off x="6810840" y="1412280"/>
            <a:ext cx="1753560" cy="303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400" b="0" u="none" strike="noStrike">
                <a:solidFill>
                  <a:schemeClr val="accent6">
                    <a:lumMod val="75000"/>
                  </a:schemeClr>
                </a:solidFill>
                <a:latin typeface="Arial"/>
                <a:ea typeface="DejaVu Sans"/>
              </a:rPr>
              <a:t>Inference Libraries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1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12" name="CustomShape 2"/>
          <p:cNvSpPr/>
          <p:nvPr/>
        </p:nvSpPr>
        <p:spPr bwMode="auto">
          <a:xfrm>
            <a:off x="403920" y="214560"/>
            <a:ext cx="2512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Фреймворк</a:t>
            </a: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 pytorch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Прямоугольник 5"/>
          <p:cNvSpPr/>
          <p:nvPr/>
        </p:nvSpPr>
        <p:spPr bwMode="auto">
          <a:xfrm>
            <a:off x="2160" y="6581160"/>
            <a:ext cx="5941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https://se.ewi.tudelft.nl/desosa2019/chapters/pytorch/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Picture 2" descr="https://se.ewi.tudelft.nl/desosa2019/chapters/pytorch/images/pytorch/iGWbOXL.png"/>
          <p:cNvPicPr/>
          <p:nvPr/>
        </p:nvPicPr>
        <p:blipFill>
          <a:blip r:embed="rId3"/>
          <a:stretch/>
        </p:blipFill>
        <p:spPr bwMode="auto">
          <a:xfrm>
            <a:off x="834480" y="1071000"/>
            <a:ext cx="7571880" cy="5143320"/>
          </a:xfrm>
          <a:prstGeom prst="rect">
            <a:avLst/>
          </a:prstGeom>
          <a:ln w="0">
            <a:noFill/>
          </a:ln>
        </p:spPr>
      </p:pic>
      <p:sp>
        <p:nvSpPr>
          <p:cNvPr id="215" name="Овал 1"/>
          <p:cNvSpPr/>
          <p:nvPr/>
        </p:nvSpPr>
        <p:spPr bwMode="auto">
          <a:xfrm>
            <a:off x="7220160" y="1071000"/>
            <a:ext cx="1792080" cy="648720"/>
          </a:xfrm>
          <a:prstGeom prst="ellipse">
            <a:avLst/>
          </a:prstGeom>
          <a:gradFill rotWithShape="0">
            <a:gsLst>
              <a:gs pos="0">
                <a:srgbClr val="BDF6A5"/>
              </a:gs>
              <a:gs pos="35000">
                <a:srgbClr val="D0F7C1"/>
              </a:gs>
              <a:gs pos="100000">
                <a:srgbClr val="EEFCE7"/>
              </a:gs>
            </a:gsLst>
            <a:lin ang="16200000" scaled="1"/>
          </a:gradFill>
          <a:ln>
            <a:solidFill>
              <a:srgbClr val="6DAC43"/>
            </a:solidFill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400" b="0" u="none" strike="noStrike">
                <a:solidFill>
                  <a:schemeClr val="dk1"/>
                </a:solidFill>
                <a:latin typeface="Arial"/>
                <a:ea typeface="DejaVu Sans"/>
              </a:rPr>
              <a:t>torch.compile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7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18" name="CustomShape 2"/>
          <p:cNvSpPr/>
          <p:nvPr/>
        </p:nvSpPr>
        <p:spPr bwMode="auto">
          <a:xfrm>
            <a:off x="415080" y="214560"/>
            <a:ext cx="2208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Фреймворк </a:t>
            </a: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onnx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Прямоугольник 5"/>
          <p:cNvSpPr/>
          <p:nvPr/>
        </p:nvSpPr>
        <p:spPr bwMode="auto">
          <a:xfrm>
            <a:off x="2160" y="6581160"/>
            <a:ext cx="84560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https://onnxruntime.ai/docs/reference/high-level-design.html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Picture 2" descr="ONNX Runtime high level system architecture"/>
          <p:cNvPicPr/>
          <p:nvPr/>
        </p:nvPicPr>
        <p:blipFill>
          <a:blip r:embed="rId3"/>
          <a:stretch/>
        </p:blipFill>
        <p:spPr bwMode="auto">
          <a:xfrm>
            <a:off x="286560" y="1581840"/>
            <a:ext cx="8661240" cy="4085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TextBox 10"/>
          <p:cNvSpPr/>
          <p:nvPr/>
        </p:nvSpPr>
        <p:spPr bwMode="auto">
          <a:xfrm>
            <a:off x="21960" y="6557760"/>
            <a:ext cx="3395519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Таниенбаум Э. Архитектура компьютера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3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24" name="CustomShape 2"/>
          <p:cNvSpPr/>
          <p:nvPr/>
        </p:nvSpPr>
        <p:spPr bwMode="auto">
          <a:xfrm>
            <a:off x="414000" y="214560"/>
            <a:ext cx="3211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Архитектура компьютера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Picture 2" descr="undefined"/>
          <p:cNvPicPr/>
          <p:nvPr/>
        </p:nvPicPr>
        <p:blipFill>
          <a:blip r:embed="rId3"/>
          <a:stretch/>
        </p:blipFill>
        <p:spPr bwMode="auto">
          <a:xfrm>
            <a:off x="645840" y="1053720"/>
            <a:ext cx="7205760" cy="538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" name="TextBox 10"/>
          <p:cNvSpPr/>
          <p:nvPr/>
        </p:nvSpPr>
        <p:spPr bwMode="auto">
          <a:xfrm>
            <a:off x="5726160" y="6557760"/>
            <a:ext cx="3395519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Таниенбаум Э. Архитектура компьютера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8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29" name="CustomShape 2"/>
          <p:cNvSpPr/>
          <p:nvPr/>
        </p:nvSpPr>
        <p:spPr bwMode="auto">
          <a:xfrm>
            <a:off x="414000" y="214560"/>
            <a:ext cx="3211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Архитектура компьютера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Picture 2" descr="undefined"/>
          <p:cNvPicPr/>
          <p:nvPr/>
        </p:nvPicPr>
        <p:blipFill>
          <a:blip r:embed="rId3"/>
          <a:srcRect l="15066" t="0" r="0" b="0"/>
          <a:stretch/>
        </p:blipFill>
        <p:spPr bwMode="auto">
          <a:xfrm>
            <a:off x="240840" y="909360"/>
            <a:ext cx="4241880" cy="372996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2" descr="undefined"/>
          <p:cNvPicPr/>
          <p:nvPr/>
        </p:nvPicPr>
        <p:blipFill>
          <a:blip r:embed="rId3"/>
          <a:srcRect l="30913" t="39776" r="16455" b="0"/>
          <a:stretch/>
        </p:blipFill>
        <p:spPr bwMode="auto">
          <a:xfrm>
            <a:off x="5772240" y="3503519"/>
            <a:ext cx="2628720" cy="224640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2" descr="what is a gpu"/>
          <p:cNvPicPr/>
          <p:nvPr/>
        </p:nvPicPr>
        <p:blipFill>
          <a:blip r:embed="rId4"/>
          <a:stretch/>
        </p:blipFill>
        <p:spPr bwMode="auto">
          <a:xfrm>
            <a:off x="5281560" y="1582920"/>
            <a:ext cx="3200760" cy="192024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6" descr="Industrial Micro ATX Motherboard"/>
          <p:cNvPicPr/>
          <p:nvPr/>
        </p:nvPicPr>
        <p:blipFill>
          <a:blip r:embed="rId5"/>
          <a:stretch/>
        </p:blipFill>
        <p:spPr bwMode="auto">
          <a:xfrm>
            <a:off x="1009440" y="4777920"/>
            <a:ext cx="3117600" cy="1929600"/>
          </a:xfrm>
          <a:prstGeom prst="rect">
            <a:avLst/>
          </a:prstGeom>
          <a:ln w="0">
            <a:noFill/>
          </a:ln>
        </p:spPr>
      </p:pic>
      <p:sp>
        <p:nvSpPr>
          <p:cNvPr id="234" name="Двойная стрелка влево/вправо 3"/>
          <p:cNvSpPr/>
          <p:nvPr/>
        </p:nvSpPr>
        <p:spPr bwMode="auto">
          <a:xfrm rot="3291599">
            <a:off x="3814560" y="2439720"/>
            <a:ext cx="2554200" cy="147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9160" rIns="90000" bIns="2916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" name="TextBox 10"/>
          <p:cNvSpPr/>
          <p:nvPr/>
        </p:nvSpPr>
        <p:spPr bwMode="auto">
          <a:xfrm>
            <a:off x="21960" y="6557760"/>
            <a:ext cx="3395519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Таниенбаум Э. Архитектура компьютера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7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38" name="CustomShape 2"/>
          <p:cNvSpPr/>
          <p:nvPr/>
        </p:nvSpPr>
        <p:spPr bwMode="auto">
          <a:xfrm>
            <a:off x="351720" y="214560"/>
            <a:ext cx="501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Арифметическое логическое устройство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22475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0574" y="1503947"/>
            <a:ext cx="7591424" cy="4876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5134048" name="TextBox 10"/>
          <p:cNvSpPr/>
          <p:nvPr/>
        </p:nvSpPr>
        <p:spPr bwMode="auto">
          <a:xfrm>
            <a:off x="21960" y="6557760"/>
            <a:ext cx="3395519" cy="29519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Таниенбаум Э. Архитектура компьютера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6044222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2458896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703788948" name="CustomShape 2"/>
          <p:cNvSpPr/>
          <p:nvPr/>
        </p:nvSpPr>
        <p:spPr bwMode="auto">
          <a:xfrm>
            <a:off x="351720" y="214560"/>
            <a:ext cx="5018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Арифметическое логическое устройство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793728" name="Блок-схема: ручное управление 1"/>
          <p:cNvSpPr/>
          <p:nvPr/>
        </p:nvSpPr>
        <p:spPr bwMode="auto">
          <a:xfrm>
            <a:off x="1314360" y="1971720"/>
            <a:ext cx="6724440" cy="3209400"/>
          </a:xfrm>
          <a:prstGeom prst="flowChartManualOperation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212113267" name="Прямоугольник 2"/>
          <p:cNvSpPr/>
          <p:nvPr/>
        </p:nvSpPr>
        <p:spPr bwMode="auto">
          <a:xfrm>
            <a:off x="2706480" y="2576519"/>
            <a:ext cx="1018800" cy="771120"/>
          </a:xfrm>
          <a:prstGeom prst="rect">
            <a:avLst/>
          </a:prstGeom>
          <a:solidFill>
            <a:srgbClr val="FFFFFF"/>
          </a:solidFill>
          <a:ln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&gt;&gt;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084297" name="Прямоугольник 8"/>
          <p:cNvSpPr/>
          <p:nvPr/>
        </p:nvSpPr>
        <p:spPr bwMode="auto">
          <a:xfrm>
            <a:off x="3960360" y="3191040"/>
            <a:ext cx="1018800" cy="771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+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6212855" name="Прямоугольник 9"/>
          <p:cNvSpPr/>
          <p:nvPr/>
        </p:nvSpPr>
        <p:spPr bwMode="auto">
          <a:xfrm>
            <a:off x="5250960" y="3738600"/>
            <a:ext cx="1018800" cy="771120"/>
          </a:xfrm>
          <a:prstGeom prst="rect">
            <a:avLst/>
          </a:prstGeom>
          <a:solidFill>
            <a:srgbClr val="FFFFFF"/>
          </a:solidFill>
          <a:ln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*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53754380" name="Прямая со стрелкой 6"/>
          <p:cNvCxnSpPr>
            <a:cxnSpLocks/>
          </p:cNvCxnSpPr>
          <p:nvPr/>
        </p:nvCxnSpPr>
        <p:spPr bwMode="auto">
          <a:xfrm>
            <a:off x="3038400" y="1146240"/>
            <a:ext cx="360" cy="8254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</p:cxnSp>
      <p:cxnSp>
        <p:nvCxnSpPr>
          <p:cNvPr id="1694521558" name="Прямая со стрелкой 14"/>
          <p:cNvCxnSpPr>
            <a:cxnSpLocks/>
          </p:cNvCxnSpPr>
          <p:nvPr/>
        </p:nvCxnSpPr>
        <p:spPr bwMode="auto">
          <a:xfrm>
            <a:off x="6314400" y="1146240"/>
            <a:ext cx="360" cy="825480"/>
          </a:xfrm>
          <a:prstGeom prst="straightConnector1">
            <a:avLst/>
          </a:prstGeom>
          <a:ln w="57150">
            <a:solidFill>
              <a:srgbClr val="0070C0"/>
            </a:solidFill>
            <a:tailEnd type="triangle" w="med" len="med"/>
          </a:ln>
        </p:spPr>
      </p:cxnSp>
      <p:cxnSp>
        <p:nvCxnSpPr>
          <p:cNvPr id="1883851173" name="Прямая со стрелкой 15"/>
          <p:cNvCxnSpPr>
            <a:cxnSpLocks/>
          </p:cNvCxnSpPr>
          <p:nvPr/>
        </p:nvCxnSpPr>
        <p:spPr bwMode="auto">
          <a:xfrm>
            <a:off x="4695119" y="5181480"/>
            <a:ext cx="360" cy="8254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</p:cxnSp>
      <p:cxnSp>
        <p:nvCxnSpPr>
          <p:cNvPr id="1305853866" name="Прямая соединительная линия 11"/>
          <p:cNvCxnSpPr>
            <a:cxnSpLocks/>
          </p:cNvCxnSpPr>
          <p:nvPr/>
        </p:nvCxnSpPr>
        <p:spPr bwMode="auto">
          <a:xfrm>
            <a:off x="2476440" y="2962080"/>
            <a:ext cx="9720" cy="1229040"/>
          </a:xfrm>
          <a:prstGeom prst="straightConnector1">
            <a:avLst/>
          </a:prstGeom>
          <a:ln>
            <a:solidFill>
              <a:srgbClr val="FF0000"/>
            </a:solidFill>
          </a:ln>
        </p:spPr>
      </p:cxnSp>
      <p:cxnSp>
        <p:nvCxnSpPr>
          <p:cNvPr id="1448355982" name="Прямая со стрелкой 13"/>
          <p:cNvCxnSpPr>
            <a:cxnSpLocks/>
            <a:endCxn id="1212113267" idx="1"/>
          </p:cNvCxnSpPr>
          <p:nvPr/>
        </p:nvCxnSpPr>
        <p:spPr bwMode="auto">
          <a:xfrm>
            <a:off x="2471400" y="2962080"/>
            <a:ext cx="235440" cy="36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cxnSp>
        <p:nvCxnSpPr>
          <p:cNvPr id="1311766770" name="Прямая со стрелкой 17"/>
          <p:cNvCxnSpPr>
            <a:cxnSpLocks/>
          </p:cNvCxnSpPr>
          <p:nvPr/>
        </p:nvCxnSpPr>
        <p:spPr bwMode="auto">
          <a:xfrm>
            <a:off x="771480" y="3603600"/>
            <a:ext cx="3189240" cy="2772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cxnSp>
        <p:nvCxnSpPr>
          <p:cNvPr id="438073740" name="Прямая со стрелкой 22"/>
          <p:cNvCxnSpPr>
            <a:cxnSpLocks/>
          </p:cNvCxnSpPr>
          <p:nvPr/>
        </p:nvCxnSpPr>
        <p:spPr bwMode="auto">
          <a:xfrm>
            <a:off x="2481120" y="4190760"/>
            <a:ext cx="2770200" cy="36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sp>
        <p:nvSpPr>
          <p:cNvPr id="1365963813" name="TextBox 25"/>
          <p:cNvSpPr/>
          <p:nvPr/>
        </p:nvSpPr>
        <p:spPr bwMode="auto">
          <a:xfrm>
            <a:off x="124920" y="3114000"/>
            <a:ext cx="1754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Микрокоманда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1835921" name="TextBox 26"/>
          <p:cNvSpPr/>
          <p:nvPr/>
        </p:nvSpPr>
        <p:spPr bwMode="auto">
          <a:xfrm>
            <a:off x="404280" y="3470040"/>
            <a:ext cx="3081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1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480300" name="TextBox 28"/>
          <p:cNvSpPr/>
          <p:nvPr/>
        </p:nvSpPr>
        <p:spPr bwMode="auto">
          <a:xfrm>
            <a:off x="2525400" y="960480"/>
            <a:ext cx="384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rgbClr val="00B050"/>
                </a:solidFill>
                <a:latin typeface="Arial"/>
                <a:ea typeface="DejaVu Sans"/>
              </a:rPr>
              <a:t>А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218332" name="TextBox 29"/>
          <p:cNvSpPr/>
          <p:nvPr/>
        </p:nvSpPr>
        <p:spPr bwMode="auto">
          <a:xfrm>
            <a:off x="5763240" y="960480"/>
            <a:ext cx="384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rgbClr val="0070C0"/>
                </a:solidFill>
                <a:latin typeface="Arial"/>
                <a:ea typeface="DejaVu Sans"/>
              </a:rPr>
              <a:t>В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347467" name="TextBox 30"/>
          <p:cNvSpPr/>
          <p:nvPr/>
        </p:nvSpPr>
        <p:spPr bwMode="auto">
          <a:xfrm>
            <a:off x="4867199" y="5827680"/>
            <a:ext cx="1163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rgbClr val="00B050"/>
                </a:solidFill>
                <a:latin typeface="Arial"/>
                <a:ea typeface="DejaVu Sans"/>
              </a:rPr>
              <a:t>С=А+В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37246636" name="Прямая соединительная линия 1023"/>
          <p:cNvCxnSpPr>
            <a:cxnSpLocks/>
          </p:cNvCxnSpPr>
          <p:nvPr/>
        </p:nvCxnSpPr>
        <p:spPr bwMode="auto">
          <a:xfrm>
            <a:off x="3439800" y="2247120"/>
            <a:ext cx="2984760" cy="360"/>
          </a:xfrm>
          <a:prstGeom prst="straightConnector1">
            <a:avLst/>
          </a:prstGeom>
          <a:ln>
            <a:solidFill>
              <a:srgbClr val="5597D3"/>
            </a:solidFill>
          </a:ln>
        </p:spPr>
      </p:cxnSp>
      <p:cxnSp>
        <p:nvCxnSpPr>
          <p:cNvPr id="1573877699" name="Прямая со стрелкой 1027"/>
          <p:cNvCxnSpPr>
            <a:cxnSpLocks/>
          </p:cNvCxnSpPr>
          <p:nvPr/>
        </p:nvCxnSpPr>
        <p:spPr bwMode="auto">
          <a:xfrm>
            <a:off x="3439800" y="2247120"/>
            <a:ext cx="360" cy="329400"/>
          </a:xfrm>
          <a:prstGeom prst="straightConnector1">
            <a:avLst/>
          </a:prstGeom>
          <a:ln>
            <a:solidFill>
              <a:srgbClr val="5597D3"/>
            </a:solidFill>
            <a:tailEnd type="triangle" w="med" len="med"/>
          </a:ln>
        </p:spPr>
      </p:cxnSp>
      <p:cxnSp>
        <p:nvCxnSpPr>
          <p:cNvPr id="1611287620" name="Прямая со стрелкой 1029"/>
          <p:cNvCxnSpPr>
            <a:cxnSpLocks/>
          </p:cNvCxnSpPr>
          <p:nvPr/>
        </p:nvCxnSpPr>
        <p:spPr bwMode="auto">
          <a:xfrm>
            <a:off x="4676760" y="2247120"/>
            <a:ext cx="360" cy="943920"/>
          </a:xfrm>
          <a:prstGeom prst="straightConnector1">
            <a:avLst/>
          </a:prstGeom>
          <a:ln>
            <a:solidFill>
              <a:srgbClr val="5597D3"/>
            </a:solidFill>
            <a:tailEnd type="triangle" w="med" len="med"/>
          </a:ln>
        </p:spPr>
      </p:cxnSp>
      <p:cxnSp>
        <p:nvCxnSpPr>
          <p:cNvPr id="1941086615" name="Прямая со стрелкой 1031"/>
          <p:cNvCxnSpPr>
            <a:cxnSpLocks/>
          </p:cNvCxnSpPr>
          <p:nvPr/>
        </p:nvCxnSpPr>
        <p:spPr bwMode="auto">
          <a:xfrm>
            <a:off x="6150240" y="2247120"/>
            <a:ext cx="360" cy="1491480"/>
          </a:xfrm>
          <a:prstGeom prst="straightConnector1">
            <a:avLst/>
          </a:prstGeom>
          <a:ln>
            <a:solidFill>
              <a:srgbClr val="5597D3"/>
            </a:solidFill>
            <a:tailEnd type="triangle" w="med" len="med"/>
          </a:ln>
        </p:spPr>
      </p:cxnSp>
      <p:cxnSp>
        <p:nvCxnSpPr>
          <p:cNvPr id="1909993378" name="Прямая со стрелкой 1033"/>
          <p:cNvCxnSpPr>
            <a:cxnSpLocks/>
          </p:cNvCxnSpPr>
          <p:nvPr/>
        </p:nvCxnSpPr>
        <p:spPr bwMode="auto">
          <a:xfrm>
            <a:off x="6314400" y="1971360"/>
            <a:ext cx="360" cy="276120"/>
          </a:xfrm>
          <a:prstGeom prst="straightConnector1">
            <a:avLst/>
          </a:prstGeom>
          <a:ln>
            <a:solidFill>
              <a:srgbClr val="5597D3"/>
            </a:solidFill>
            <a:tailEnd type="triangle" w="med" len="med"/>
          </a:ln>
        </p:spPr>
      </p:cxnSp>
      <p:cxnSp>
        <p:nvCxnSpPr>
          <p:cNvPr id="852301941" name="Прямая соединительная линия 1035"/>
          <p:cNvCxnSpPr>
            <a:cxnSpLocks/>
          </p:cNvCxnSpPr>
          <p:nvPr/>
        </p:nvCxnSpPr>
        <p:spPr bwMode="auto">
          <a:xfrm>
            <a:off x="3038400" y="2109240"/>
            <a:ext cx="2495880" cy="360"/>
          </a:xfrm>
          <a:prstGeom prst="straightConnector1">
            <a:avLst/>
          </a:prstGeom>
          <a:ln>
            <a:solidFill>
              <a:srgbClr val="00B050"/>
            </a:solidFill>
          </a:ln>
        </p:spPr>
      </p:cxnSp>
      <p:cxnSp>
        <p:nvCxnSpPr>
          <p:cNvPr id="1846776243" name="Прямая со стрелкой 1037"/>
          <p:cNvCxnSpPr>
            <a:cxnSpLocks/>
          </p:cNvCxnSpPr>
          <p:nvPr/>
        </p:nvCxnSpPr>
        <p:spPr bwMode="auto">
          <a:xfrm>
            <a:off x="3038400" y="1971360"/>
            <a:ext cx="360" cy="605159"/>
          </a:xfrm>
          <a:prstGeom prst="straightConnector1">
            <a:avLst/>
          </a:prstGeom>
          <a:ln>
            <a:solidFill>
              <a:srgbClr val="00B050"/>
            </a:solidFill>
            <a:tailEnd type="triangle" w="med" len="med"/>
          </a:ln>
        </p:spPr>
      </p:cxnSp>
      <p:cxnSp>
        <p:nvCxnSpPr>
          <p:cNvPr id="1426677645" name="Прямая со стрелкой 1039"/>
          <p:cNvCxnSpPr>
            <a:cxnSpLocks/>
          </p:cNvCxnSpPr>
          <p:nvPr/>
        </p:nvCxnSpPr>
        <p:spPr bwMode="auto">
          <a:xfrm>
            <a:off x="4286160" y="2109240"/>
            <a:ext cx="360" cy="1081800"/>
          </a:xfrm>
          <a:prstGeom prst="straightConnector1">
            <a:avLst/>
          </a:prstGeom>
          <a:ln>
            <a:solidFill>
              <a:srgbClr val="00B050"/>
            </a:solidFill>
            <a:tailEnd type="triangle" w="med" len="med"/>
          </a:ln>
        </p:spPr>
      </p:cxnSp>
      <p:cxnSp>
        <p:nvCxnSpPr>
          <p:cNvPr id="1922254903" name="Прямая со стрелкой 1042"/>
          <p:cNvCxnSpPr>
            <a:cxnSpLocks/>
          </p:cNvCxnSpPr>
          <p:nvPr/>
        </p:nvCxnSpPr>
        <p:spPr bwMode="auto">
          <a:xfrm>
            <a:off x="5533920" y="2109240"/>
            <a:ext cx="360" cy="1629360"/>
          </a:xfrm>
          <a:prstGeom prst="straightConnector1">
            <a:avLst/>
          </a:prstGeom>
          <a:ln>
            <a:solidFill>
              <a:srgbClr val="00B050"/>
            </a:solidFill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4" name="TextBox 10"/>
          <p:cNvSpPr/>
          <p:nvPr/>
        </p:nvSpPr>
        <p:spPr bwMode="auto">
          <a:xfrm>
            <a:off x="6056640" y="6481080"/>
            <a:ext cx="306540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https://ru.wikipedia.org/wiki/Intel_4004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6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67" name="CustomShape 2"/>
          <p:cNvSpPr/>
          <p:nvPr/>
        </p:nvSpPr>
        <p:spPr bwMode="auto">
          <a:xfrm>
            <a:off x="382320" y="214560"/>
            <a:ext cx="372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Архитектура системы команд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Picture 2" descr="undefined"/>
          <p:cNvPicPr/>
          <p:nvPr/>
        </p:nvPicPr>
        <p:blipFill>
          <a:blip r:embed="rId3"/>
          <a:stretch/>
        </p:blipFill>
        <p:spPr bwMode="auto">
          <a:xfrm>
            <a:off x="0" y="1677600"/>
            <a:ext cx="6183720" cy="46810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9" name="Таблица 2"/>
          <p:cNvGraphicFramePr>
            <a:graphicFrameLocks xmlns:a="http://schemas.openxmlformats.org/drawingml/2006/main"/>
          </p:cNvGraphicFramePr>
          <p:nvPr/>
        </p:nvGraphicFramePr>
        <p:xfrm>
          <a:off x="6400080" y="1124640"/>
          <a:ext cx="2543760" cy="266472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648080"/>
                <a:gridCol w="895680"/>
              </a:tblGrid>
              <a:tr h="23724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INSTRUCTION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t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MNE</a:t>
                      </a:r>
                      <a:endParaRPr lang="en-US" sz="1200" b="0" u="none" strike="noStrike">
                        <a:solidFill>
                          <a:schemeClr val="dk1"/>
                        </a:solidFill>
                        <a:latin typeface="Arial"/>
                        <a:ea typeface="DejaVu Sans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MONIC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7784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No Operation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NOP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9296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Jump Conditional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JCN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3572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Fetch Immediate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FIM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164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Send Register Control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SRC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7784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Fetch Indirect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FIN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8316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Jump Indirect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JIN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4472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Jump Uncoditional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JUN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2968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Jump to Subroutine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JMS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7784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Increment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INC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3328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Increment and Skip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ISZ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7784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Add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ADD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37240">
                <a:tc>
                  <a:txBody>
                    <a:bodyPr/>
                    <a:p>
                      <a:pPr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Subtract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  <a:defRPr/>
                      </a:pPr>
                      <a:r>
                        <a:rPr lang="en-US" sz="1200" b="0" u="none" strike="noStrike">
                          <a:solidFill>
                            <a:schemeClr val="dk1"/>
                          </a:solidFill>
                          <a:latin typeface="Arial"/>
                          <a:ea typeface="DejaVu Sans"/>
                        </a:rPr>
                        <a:t>SUB</a:t>
                      </a:r>
                      <a:endParaRPr lang="en-US" sz="1200" b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0" name="Рисунок 3" descr=""/>
          <p:cNvPicPr/>
          <p:nvPr/>
        </p:nvPicPr>
        <p:blipFill>
          <a:blip r:embed="rId2"/>
          <a:stretch/>
        </p:blipFill>
        <p:spPr bwMode="auto">
          <a:xfrm>
            <a:off x="877680" y="1164600"/>
            <a:ext cx="8090640" cy="4969440"/>
          </a:xfrm>
          <a:prstGeom prst="rect">
            <a:avLst/>
          </a:prstGeom>
          <a:ln w="0">
            <a:noFill/>
          </a:ln>
        </p:spPr>
      </p:pic>
      <p:cxnSp>
        <p:nvCxnSpPr>
          <p:cNvPr id="271" name="Прямая со стрелкой 7"/>
          <p:cNvCxnSpPr>
            <a:cxnSpLocks/>
          </p:cNvCxnSpPr>
          <p:nvPr/>
        </p:nvCxnSpPr>
        <p:spPr bwMode="auto">
          <a:xfrm flipH="1" flipV="1">
            <a:off x="869400" y="1042560"/>
            <a:ext cx="3240" cy="5131440"/>
          </a:xfrm>
          <a:prstGeom prst="straightConnector1">
            <a:avLst/>
          </a:prstGeom>
          <a:ln w="38100">
            <a:solidFill>
              <a:srgbClr val="000000"/>
            </a:solidFill>
            <a:tailEnd type="triangle" w="med" len="med"/>
          </a:ln>
        </p:spPr>
      </p:cxnSp>
      <p:cxnSp>
        <p:nvCxnSpPr>
          <p:cNvPr id="272" name="Прямая со стрелкой 8"/>
          <p:cNvCxnSpPr>
            <a:cxnSpLocks/>
          </p:cNvCxnSpPr>
          <p:nvPr/>
        </p:nvCxnSpPr>
        <p:spPr bwMode="auto">
          <a:xfrm>
            <a:off x="872280" y="6134760"/>
            <a:ext cx="8226000" cy="22680"/>
          </a:xfrm>
          <a:prstGeom prst="straightConnector1">
            <a:avLst/>
          </a:prstGeom>
          <a:ln w="38100">
            <a:solidFill>
              <a:srgbClr val="000000"/>
            </a:solidFill>
            <a:tailEnd type="triangle" w="med" len="med"/>
          </a:ln>
        </p:spPr>
      </p:cxnSp>
      <p:sp>
        <p:nvSpPr>
          <p:cNvPr id="273" name="TextBox 10"/>
          <p:cNvSpPr/>
          <p:nvPr/>
        </p:nvSpPr>
        <p:spPr bwMode="auto">
          <a:xfrm>
            <a:off x="1279800" y="768240"/>
            <a:ext cx="82620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PFLOPs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Box 11"/>
          <p:cNvSpPr/>
          <p:nvPr/>
        </p:nvSpPr>
        <p:spPr bwMode="auto">
          <a:xfrm>
            <a:off x="477000" y="5621760"/>
            <a:ext cx="27612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1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Box 12"/>
          <p:cNvSpPr/>
          <p:nvPr/>
        </p:nvSpPr>
        <p:spPr bwMode="auto">
          <a:xfrm>
            <a:off x="294120" y="3013920"/>
            <a:ext cx="505800" cy="299880"/>
          </a:xfrm>
          <a:prstGeom prst="rect">
            <a:avLst/>
          </a:prstGeom>
          <a:blipFill>
            <a:blip r:embed="rId3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rgbClr val="FFFFFF">
                    <a:alpha val="999"/>
                  </a:srgbClr>
                </a:solidFill>
                <a:latin typeface="Arial"/>
                <a:ea typeface="DejaVu Sans"/>
              </a:rPr>
              <a:t> 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Box 13"/>
          <p:cNvSpPr/>
          <p:nvPr/>
        </p:nvSpPr>
        <p:spPr bwMode="auto">
          <a:xfrm>
            <a:off x="306720" y="1391759"/>
            <a:ext cx="505800" cy="299880"/>
          </a:xfrm>
          <a:prstGeom prst="rect">
            <a:avLst/>
          </a:prstGeom>
          <a:blipFill>
            <a:blip r:embed="rId4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rgbClr val="FFFFFF">
                    <a:alpha val="999"/>
                  </a:srgbClr>
                </a:solidFill>
                <a:latin typeface="Arial"/>
                <a:ea typeface="DejaVu Sans"/>
              </a:rPr>
              <a:t> 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Box 14"/>
          <p:cNvSpPr/>
          <p:nvPr/>
        </p:nvSpPr>
        <p:spPr bwMode="auto">
          <a:xfrm>
            <a:off x="1010160" y="6198480"/>
            <a:ext cx="5608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2012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Box 15"/>
          <p:cNvSpPr/>
          <p:nvPr/>
        </p:nvSpPr>
        <p:spPr bwMode="auto">
          <a:xfrm>
            <a:off x="4642560" y="6226920"/>
            <a:ext cx="5608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2018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Box 16"/>
          <p:cNvSpPr/>
          <p:nvPr/>
        </p:nvSpPr>
        <p:spPr bwMode="auto">
          <a:xfrm>
            <a:off x="7539840" y="6208560"/>
            <a:ext cx="5608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350" b="0" u="none" strike="noStrike">
                <a:solidFill>
                  <a:schemeClr val="dk1"/>
                </a:solidFill>
                <a:latin typeface="Arial"/>
                <a:ea typeface="DejaVu Sans"/>
              </a:rPr>
              <a:t>2024</a:t>
            </a:r>
            <a:endParaRPr lang="en-US" sz="135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1" name="Рисунок 5" descr=""/>
          <p:cNvPicPr/>
          <p:nvPr/>
        </p:nvPicPr>
        <p:blipFill>
          <a:blip r:embed="rId5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82" name="CustomShape 2"/>
          <p:cNvSpPr/>
          <p:nvPr/>
        </p:nvSpPr>
        <p:spPr bwMode="auto">
          <a:xfrm>
            <a:off x="370080" y="214560"/>
            <a:ext cx="378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Затраты на обучение моделей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Прямоугольник 21"/>
          <p:cNvSpPr/>
          <p:nvPr/>
        </p:nvSpPr>
        <p:spPr bwMode="auto">
          <a:xfrm>
            <a:off x="2160" y="6581160"/>
            <a:ext cx="3833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Trends in Deep Learning Hardware. Bill Dally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 bwMode="auto">
          <a:xfrm>
            <a:off x="273960" y="179640"/>
            <a:ext cx="538884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Рисунок 5" descr=""/>
          <p:cNvPicPr/>
          <p:nvPr/>
        </p:nvPicPr>
        <p:blipFill>
          <a:blip r:embed="rId2"/>
          <a:stretch/>
        </p:blipFill>
        <p:spPr bwMode="auto">
          <a:xfrm>
            <a:off x="7263360" y="1224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07" name="CustomShape 2"/>
          <p:cNvSpPr/>
          <p:nvPr/>
        </p:nvSpPr>
        <p:spPr bwMode="auto">
          <a:xfrm>
            <a:off x="503640" y="243360"/>
            <a:ext cx="2313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Учебные вопросы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 bwMode="auto">
          <a:xfrm>
            <a:off x="542160" y="4290840"/>
            <a:ext cx="7855920" cy="16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0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Источники: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ru-RU" sz="20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Акулич И.Л. Математическое программирование в примерах и задачах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20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Trends in Deep Learning Hardware. Bill Dally (NVIDIA)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2000" b="1" u="sng" strike="noStrike">
                <a:solidFill>
                  <a:srgbClr val="0563C1"/>
                </a:solidFill>
                <a:latin typeface="Book Antiqua"/>
                <a:ea typeface="DejaVu Sans"/>
                <a:hlinkClick r:id="rId3" tooltip="https://cs231n.github.io/optimization-1/"/>
              </a:rPr>
              <a:t>https://cs231n.github.io/optimization-1/</a:t>
            </a:r>
            <a:r>
              <a:rPr lang="en-US" sz="20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 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 bwMode="auto">
          <a:xfrm>
            <a:off x="542160" y="1284120"/>
            <a:ext cx="802332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  <a:defRPr/>
            </a:pPr>
            <a:r>
              <a:rPr lang="ru-RU" sz="24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Постановка задачи оптимизации и краткая история предмета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  <a:defRPr/>
            </a:pPr>
            <a:r>
              <a:rPr lang="ru-RU" sz="24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Обзор программного и аппаратного обеспечения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4" name="Рисунок 3" descr=""/>
          <p:cNvPicPr/>
          <p:nvPr/>
        </p:nvPicPr>
        <p:blipFill>
          <a:blip r:embed="rId2"/>
          <a:srcRect l="0" t="0" r="4694" b="0"/>
          <a:stretch/>
        </p:blipFill>
        <p:spPr bwMode="auto">
          <a:xfrm>
            <a:off x="273960" y="1364040"/>
            <a:ext cx="8700120" cy="4900680"/>
          </a:xfrm>
          <a:prstGeom prst="rect">
            <a:avLst/>
          </a:prstGeom>
          <a:ln w="0">
            <a:noFill/>
          </a:ln>
        </p:spPr>
      </p:pic>
      <p:sp>
        <p:nvSpPr>
          <p:cNvPr id="285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6" name="Рисунок 5" descr=""/>
          <p:cNvPicPr/>
          <p:nvPr/>
        </p:nvPicPr>
        <p:blipFill>
          <a:blip r:embed="rId3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87" name="CustomShape 2"/>
          <p:cNvSpPr/>
          <p:nvPr/>
        </p:nvSpPr>
        <p:spPr bwMode="auto">
          <a:xfrm>
            <a:off x="430200" y="214560"/>
            <a:ext cx="322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Производительность </a:t>
            </a: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GPU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Прямоугольник 6"/>
          <p:cNvSpPr/>
          <p:nvPr/>
        </p:nvSpPr>
        <p:spPr bwMode="auto">
          <a:xfrm>
            <a:off x="2160" y="6581160"/>
            <a:ext cx="3833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Trends in Deep Learning Hardware. Bill Dally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9" name="Рисунок 1" descr=""/>
          <p:cNvPicPr/>
          <p:nvPr/>
        </p:nvPicPr>
        <p:blipFill>
          <a:blip r:embed="rId2"/>
          <a:stretch/>
        </p:blipFill>
        <p:spPr bwMode="auto">
          <a:xfrm>
            <a:off x="350920" y="1384560"/>
            <a:ext cx="9140760" cy="4852800"/>
          </a:xfrm>
          <a:prstGeom prst="rect">
            <a:avLst/>
          </a:prstGeom>
          <a:ln w="0">
            <a:noFill/>
          </a:ln>
        </p:spPr>
      </p:pic>
      <p:sp>
        <p:nvSpPr>
          <p:cNvPr id="290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1" name="Рисунок 5" descr=""/>
          <p:cNvPicPr/>
          <p:nvPr/>
        </p:nvPicPr>
        <p:blipFill>
          <a:blip r:embed="rId3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92" name="CustomShape 2"/>
          <p:cNvSpPr/>
          <p:nvPr/>
        </p:nvSpPr>
        <p:spPr bwMode="auto">
          <a:xfrm>
            <a:off x="462240" y="214560"/>
            <a:ext cx="236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</a:t>
            </a: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GPU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Прямоугольник 5"/>
          <p:cNvSpPr/>
          <p:nvPr/>
        </p:nvSpPr>
        <p:spPr bwMode="auto">
          <a:xfrm>
            <a:off x="2160" y="6581160"/>
            <a:ext cx="3833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Trends in Deep Learning Hardware. Bill Dally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5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96" name="CustomShape 2"/>
          <p:cNvSpPr/>
          <p:nvPr/>
        </p:nvSpPr>
        <p:spPr bwMode="auto">
          <a:xfrm>
            <a:off x="413640" y="214560"/>
            <a:ext cx="149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Pascal P100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Прямоугольник 6"/>
          <p:cNvSpPr/>
          <p:nvPr/>
        </p:nvSpPr>
        <p:spPr bwMode="auto">
          <a:xfrm>
            <a:off x="2160" y="6581160"/>
            <a:ext cx="89132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https://images.nvidia.com/content/pdf/tesla/whitepaper/pascal-architecture-whitepaper.pdf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3"/>
          <a:stretch/>
        </p:blipFill>
        <p:spPr bwMode="auto">
          <a:xfrm>
            <a:off x="3200400" y="1440720"/>
            <a:ext cx="5727600" cy="3897000"/>
          </a:xfrm>
          <a:prstGeom prst="rect">
            <a:avLst/>
          </a:prstGeom>
          <a:ln w="0">
            <a:noFill/>
          </a:ln>
        </p:spPr>
      </p:pic>
      <p:pic>
        <p:nvPicPr>
          <p:cNvPr id="299" name="" descr=""/>
          <p:cNvPicPr/>
          <p:nvPr/>
        </p:nvPicPr>
        <p:blipFill>
          <a:blip r:embed="rId4"/>
          <a:stretch/>
        </p:blipFill>
        <p:spPr bwMode="auto">
          <a:xfrm>
            <a:off x="0" y="3677400"/>
            <a:ext cx="3715560" cy="2494800"/>
          </a:xfrm>
          <a:prstGeom prst="rect">
            <a:avLst/>
          </a:prstGeom>
          <a:ln w="0">
            <a:noFill/>
          </a:ln>
        </p:spPr>
      </p:pic>
      <p:sp>
        <p:nvSpPr>
          <p:cNvPr id="300" name="Прямоугольник 1"/>
          <p:cNvSpPr/>
          <p:nvPr/>
        </p:nvSpPr>
        <p:spPr bwMode="auto">
          <a:xfrm>
            <a:off x="478800" y="1752120"/>
            <a:ext cx="293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Google Sans"/>
                <a:ea typeface="DejaVu Sans"/>
              </a:rPr>
              <a:t>Half precision and NV link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2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303" name="CustomShape 2"/>
          <p:cNvSpPr/>
          <p:nvPr/>
        </p:nvSpPr>
        <p:spPr bwMode="auto">
          <a:xfrm>
            <a:off x="455760" y="214560"/>
            <a:ext cx="137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Volta V100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Прямоугольник 6"/>
          <p:cNvSpPr/>
          <p:nvPr/>
        </p:nvSpPr>
        <p:spPr bwMode="auto">
          <a:xfrm>
            <a:off x="2160" y="6581160"/>
            <a:ext cx="49410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Tensor Core Acceleration of Math Intensive Kernels in QUDA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Прямоугольник 1"/>
          <p:cNvSpPr/>
          <p:nvPr/>
        </p:nvSpPr>
        <p:spPr bwMode="auto">
          <a:xfrm>
            <a:off x="497520" y="1076760"/>
            <a:ext cx="5274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Half precision Matrix Multiply-Accumulate (HMMA)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Рисунок 2" descr=""/>
          <p:cNvPicPr/>
          <p:nvPr/>
        </p:nvPicPr>
        <p:blipFill>
          <a:blip r:embed="rId3"/>
          <a:stretch/>
        </p:blipFill>
        <p:spPr bwMode="auto">
          <a:xfrm>
            <a:off x="273960" y="1818360"/>
            <a:ext cx="8672040" cy="334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8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309" name="CustomShape 2"/>
          <p:cNvSpPr/>
          <p:nvPr/>
        </p:nvSpPr>
        <p:spPr bwMode="auto">
          <a:xfrm>
            <a:off x="433800" y="214560"/>
            <a:ext cx="168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Ampere A100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Прямоугольник 6"/>
          <p:cNvSpPr/>
          <p:nvPr/>
        </p:nvSpPr>
        <p:spPr bwMode="auto">
          <a:xfrm>
            <a:off x="2160" y="6581160"/>
            <a:ext cx="8712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https://www.nvidia.com/content/dam/en-zz/Solutions/Data-Center/nvidia-ampere-architecture-whitepaper.pdf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Рисунок 7" descr=""/>
          <p:cNvPicPr/>
          <p:nvPr/>
        </p:nvPicPr>
        <p:blipFill>
          <a:blip r:embed="rId3"/>
          <a:stretch/>
        </p:blipFill>
        <p:spPr bwMode="auto">
          <a:xfrm>
            <a:off x="471600" y="1261440"/>
            <a:ext cx="8672040" cy="4703400"/>
          </a:xfrm>
          <a:prstGeom prst="rect">
            <a:avLst/>
          </a:prstGeom>
          <a:ln w="0">
            <a:noFill/>
          </a:ln>
        </p:spPr>
      </p:pic>
      <p:sp>
        <p:nvSpPr>
          <p:cNvPr id="312" name="Прямоугольник 1"/>
          <p:cNvSpPr/>
          <p:nvPr/>
        </p:nvSpPr>
        <p:spPr bwMode="auto">
          <a:xfrm>
            <a:off x="776520" y="1572840"/>
            <a:ext cx="244260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Structured Sparsity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13" name="Рисунок 1" descr=""/>
          <p:cNvPicPr/>
          <p:nvPr/>
        </p:nvPicPr>
        <p:blipFill>
          <a:blip r:embed="rId2"/>
          <a:stretch/>
        </p:blipFill>
        <p:spPr bwMode="auto">
          <a:xfrm>
            <a:off x="457560" y="938160"/>
            <a:ext cx="7772039" cy="2490840"/>
          </a:xfrm>
          <a:prstGeom prst="rect">
            <a:avLst/>
          </a:prstGeom>
          <a:ln w="0">
            <a:noFill/>
          </a:ln>
        </p:spPr>
      </p:pic>
      <p:sp>
        <p:nvSpPr>
          <p:cNvPr id="314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5" name="Рисунок 5" descr=""/>
          <p:cNvPicPr/>
          <p:nvPr/>
        </p:nvPicPr>
        <p:blipFill>
          <a:blip r:embed="rId3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316" name="CustomShape 2"/>
          <p:cNvSpPr/>
          <p:nvPr/>
        </p:nvSpPr>
        <p:spPr bwMode="auto">
          <a:xfrm>
            <a:off x="437400" y="214560"/>
            <a:ext cx="1710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Hopper  H100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Прямоугольник 5"/>
          <p:cNvSpPr/>
          <p:nvPr/>
        </p:nvSpPr>
        <p:spPr bwMode="auto">
          <a:xfrm>
            <a:off x="2160" y="6581160"/>
            <a:ext cx="7313039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https://blogs.nvidia.com/blog/h100-transformer-engine/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4"/>
          <a:stretch/>
        </p:blipFill>
        <p:spPr bwMode="auto">
          <a:xfrm>
            <a:off x="5029200" y="3429000"/>
            <a:ext cx="3886200" cy="315756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 txBox="1"/>
          <p:nvPr/>
        </p:nvSpPr>
        <p:spPr bwMode="auto">
          <a:xfrm>
            <a:off x="288000" y="3657600"/>
            <a:ext cx="4969800" cy="309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</a:rPr>
              <a:t>import torch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</a:rPr>
              <a:t>import transformer_engine.pytorch as te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</a:rPr>
              <a:t>from transformer_engine.common 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# Initialize model and inputs.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model = te.Linear(in_features, out_features, bias=True)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inp = torch.randn(hidden_size, in_features, device="cuda")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fp8_recipe = recipe.DelayedScaling(margin=0, fp8_format=recipe.Format.E4M3)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# Enable autocasting for the forward pass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with te.fp8_autocast(enabled=True, fp8_recipe=fp8_recipe):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out = model(inp)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loss = out.sum()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r>
              <a:rPr lang="en-US" sz="1000" b="0" u="none" strike="noStrike">
                <a:solidFill>
                  <a:srgbClr val="000000"/>
                </a:solidFill>
                <a:latin typeface="Courier New"/>
                <a:ea typeface="Courier New"/>
              </a:rPr>
              <a:t>loss.backward()</a:t>
            </a: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>
              <a:defRPr/>
            </a:pPr>
            <a:endParaRPr lang="en-US" sz="1000" b="0" u="none" strike="noStrike">
              <a:solidFill>
                <a:srgbClr val="000000"/>
              </a:solidFill>
              <a:latin typeface="Courier New"/>
              <a:ea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0" name="Рисунок 1" descr=""/>
          <p:cNvPicPr/>
          <p:nvPr/>
        </p:nvPicPr>
        <p:blipFill>
          <a:blip r:embed="rId2"/>
          <a:srcRect l="0" t="6507" r="0" b="0"/>
          <a:stretch/>
        </p:blipFill>
        <p:spPr bwMode="auto">
          <a:xfrm>
            <a:off x="0" y="1330920"/>
            <a:ext cx="9143640" cy="4526280"/>
          </a:xfrm>
          <a:prstGeom prst="rect">
            <a:avLst/>
          </a:prstGeom>
          <a:ln w="0">
            <a:noFill/>
          </a:ln>
        </p:spPr>
      </p:pic>
      <p:sp>
        <p:nvSpPr>
          <p:cNvPr id="321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2" name="Рисунок 5" descr=""/>
          <p:cNvPicPr/>
          <p:nvPr/>
        </p:nvPicPr>
        <p:blipFill>
          <a:blip r:embed="rId3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323" name="CustomShape 2"/>
          <p:cNvSpPr/>
          <p:nvPr/>
        </p:nvSpPr>
        <p:spPr bwMode="auto">
          <a:xfrm>
            <a:off x="428040" y="214560"/>
            <a:ext cx="187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Blackwell B200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Прямоугольник 5"/>
          <p:cNvSpPr/>
          <p:nvPr/>
        </p:nvSpPr>
        <p:spPr bwMode="auto">
          <a:xfrm>
            <a:off x="2160" y="6581160"/>
            <a:ext cx="3833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Trends in Deep Learning Hardware. Bill Dally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5" name="Рисунок 1" descr=""/>
          <p:cNvPicPr/>
          <p:nvPr/>
        </p:nvPicPr>
        <p:blipFill>
          <a:blip r:embed="rId2"/>
          <a:srcRect l="0" t="11427" r="0" b="0"/>
          <a:stretch/>
        </p:blipFill>
        <p:spPr bwMode="auto">
          <a:xfrm>
            <a:off x="16560" y="1421280"/>
            <a:ext cx="9127080" cy="4481280"/>
          </a:xfrm>
          <a:prstGeom prst="rect">
            <a:avLst/>
          </a:prstGeom>
          <a:ln w="0">
            <a:noFill/>
          </a:ln>
        </p:spPr>
      </p:pic>
      <p:sp>
        <p:nvSpPr>
          <p:cNvPr id="326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7" name="Рисунок 5" descr=""/>
          <p:cNvPicPr/>
          <p:nvPr/>
        </p:nvPicPr>
        <p:blipFill>
          <a:blip r:embed="rId3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328" name="CustomShape 2"/>
          <p:cNvSpPr/>
          <p:nvPr/>
        </p:nvSpPr>
        <p:spPr bwMode="auto">
          <a:xfrm>
            <a:off x="435600" y="214560"/>
            <a:ext cx="1810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3D Parallelism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Прямоугольник 5"/>
          <p:cNvSpPr/>
          <p:nvPr/>
        </p:nvSpPr>
        <p:spPr bwMode="auto">
          <a:xfrm>
            <a:off x="2160" y="6581160"/>
            <a:ext cx="3833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Trends in Deep Learning Hardware. Bill Dally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0" name="Рисунок 1" descr=""/>
          <p:cNvPicPr/>
          <p:nvPr/>
        </p:nvPicPr>
        <p:blipFill>
          <a:blip r:embed="rId2"/>
          <a:stretch/>
        </p:blipFill>
        <p:spPr bwMode="auto">
          <a:xfrm>
            <a:off x="273960" y="910800"/>
            <a:ext cx="8640720" cy="5865120"/>
          </a:xfrm>
          <a:prstGeom prst="rect">
            <a:avLst/>
          </a:prstGeom>
          <a:ln w="0">
            <a:noFill/>
          </a:ln>
        </p:spPr>
      </p:pic>
      <p:sp>
        <p:nvSpPr>
          <p:cNvPr id="331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2" name="Рисунок 5" descr=""/>
          <p:cNvPicPr/>
          <p:nvPr/>
        </p:nvPicPr>
        <p:blipFill>
          <a:blip r:embed="rId3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333" name="CustomShape 2"/>
          <p:cNvSpPr/>
          <p:nvPr/>
        </p:nvSpPr>
        <p:spPr bwMode="auto">
          <a:xfrm>
            <a:off x="444600" y="214560"/>
            <a:ext cx="1611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Таксономия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4" name="Рисунок 1" descr=""/>
          <p:cNvPicPr/>
          <p:nvPr/>
        </p:nvPicPr>
        <p:blipFill>
          <a:blip r:embed="rId2"/>
          <a:stretch/>
        </p:blipFill>
        <p:spPr bwMode="auto">
          <a:xfrm>
            <a:off x="328680" y="1843200"/>
            <a:ext cx="8486280" cy="3171600"/>
          </a:xfrm>
          <a:prstGeom prst="rect">
            <a:avLst/>
          </a:prstGeom>
          <a:ln w="0">
            <a:noFill/>
          </a:ln>
        </p:spPr>
      </p:pic>
      <p:sp>
        <p:nvSpPr>
          <p:cNvPr id="335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6" name="Рисунок 5" descr=""/>
          <p:cNvPicPr/>
          <p:nvPr/>
        </p:nvPicPr>
        <p:blipFill>
          <a:blip r:embed="rId3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337" name="CustomShape 2"/>
          <p:cNvSpPr/>
          <p:nvPr/>
        </p:nvSpPr>
        <p:spPr bwMode="auto">
          <a:xfrm>
            <a:off x="444600" y="214560"/>
            <a:ext cx="1611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Таксономия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Прямоугольник 5"/>
          <p:cNvSpPr/>
          <p:nvPr/>
        </p:nvSpPr>
        <p:spPr bwMode="auto">
          <a:xfrm>
            <a:off x="2160" y="6581160"/>
            <a:ext cx="3833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Trends in Deep Learning Hardware. Bill Dally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12" name="CustomShape 2"/>
          <p:cNvSpPr/>
          <p:nvPr/>
        </p:nvSpPr>
        <p:spPr bwMode="auto">
          <a:xfrm>
            <a:off x="456480" y="214560"/>
            <a:ext cx="275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Пайплайн </a:t>
            </a: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CV </a:t>
            </a: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проекта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Прямоугольник 1"/>
          <p:cNvSpPr/>
          <p:nvPr/>
        </p:nvSpPr>
        <p:spPr bwMode="auto">
          <a:xfrm>
            <a:off x="182880" y="3137760"/>
            <a:ext cx="1411200" cy="9331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2400" b="0" u="none" strike="noStrike">
                <a:solidFill>
                  <a:schemeClr val="lt1"/>
                </a:solidFill>
                <a:latin typeface="Arial"/>
                <a:ea typeface="DejaVu Sans"/>
              </a:rPr>
              <a:t>Base model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Прямоугольник 5"/>
          <p:cNvSpPr/>
          <p:nvPr/>
        </p:nvSpPr>
        <p:spPr bwMode="auto">
          <a:xfrm>
            <a:off x="2703960" y="3137760"/>
            <a:ext cx="1411200" cy="9331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2400" b="0" u="none" strike="noStrike">
                <a:solidFill>
                  <a:schemeClr val="lt1"/>
                </a:solidFill>
                <a:latin typeface="Arial"/>
                <a:ea typeface="DejaVu Sans"/>
              </a:rPr>
              <a:t>Trained model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Прямоугольник 6"/>
          <p:cNvSpPr/>
          <p:nvPr/>
        </p:nvSpPr>
        <p:spPr bwMode="auto">
          <a:xfrm>
            <a:off x="5373360" y="3137760"/>
            <a:ext cx="1411200" cy="9331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2400" b="0" u="none" strike="noStrike">
                <a:solidFill>
                  <a:schemeClr val="lt1"/>
                </a:solidFill>
                <a:latin typeface="Arial"/>
                <a:ea typeface="DejaVu Sans"/>
              </a:rPr>
              <a:t>Special model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Блок-схема: магнитный диск 2"/>
          <p:cNvSpPr/>
          <p:nvPr/>
        </p:nvSpPr>
        <p:spPr bwMode="auto">
          <a:xfrm>
            <a:off x="1594440" y="1742040"/>
            <a:ext cx="1109520" cy="1029600"/>
          </a:xfrm>
          <a:prstGeom prst="flowChartMagneticDisk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Big data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Овал 3"/>
          <p:cNvSpPr/>
          <p:nvPr/>
        </p:nvSpPr>
        <p:spPr bwMode="auto">
          <a:xfrm>
            <a:off x="1668240" y="3267720"/>
            <a:ext cx="961560" cy="673560"/>
          </a:xfrm>
          <a:prstGeom prst="ellipse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train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Овал 9"/>
          <p:cNvSpPr/>
          <p:nvPr/>
        </p:nvSpPr>
        <p:spPr bwMode="auto">
          <a:xfrm>
            <a:off x="4263480" y="3267720"/>
            <a:ext cx="961560" cy="673560"/>
          </a:xfrm>
          <a:prstGeom prst="ellipse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Fine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tune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Овал 10"/>
          <p:cNvSpPr/>
          <p:nvPr/>
        </p:nvSpPr>
        <p:spPr bwMode="auto">
          <a:xfrm>
            <a:off x="6939360" y="3282120"/>
            <a:ext cx="1838520" cy="673560"/>
          </a:xfrm>
          <a:prstGeom prst="ellipse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Inference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Блок-схема: магнитный диск 11"/>
          <p:cNvSpPr/>
          <p:nvPr/>
        </p:nvSpPr>
        <p:spPr bwMode="auto">
          <a:xfrm>
            <a:off x="4189320" y="1732680"/>
            <a:ext cx="1109520" cy="1029600"/>
          </a:xfrm>
          <a:prstGeom prst="flowChartMagneticDisk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Special data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Блок-схема: магнитный диск 12"/>
          <p:cNvSpPr/>
          <p:nvPr/>
        </p:nvSpPr>
        <p:spPr bwMode="auto">
          <a:xfrm>
            <a:off x="7220160" y="1732680"/>
            <a:ext cx="1109520" cy="1029600"/>
          </a:xfrm>
          <a:prstGeom prst="flowChartMagneticDisk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User queries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Стрелка вправо 4"/>
          <p:cNvSpPr/>
          <p:nvPr/>
        </p:nvSpPr>
        <p:spPr bwMode="auto">
          <a:xfrm>
            <a:off x="1738800" y="2897280"/>
            <a:ext cx="820080" cy="240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23" name="Стрелка вправо 14"/>
          <p:cNvSpPr/>
          <p:nvPr/>
        </p:nvSpPr>
        <p:spPr bwMode="auto">
          <a:xfrm>
            <a:off x="4334040" y="2894760"/>
            <a:ext cx="820080" cy="240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24" name="Стрелка вправо 15"/>
          <p:cNvSpPr/>
          <p:nvPr/>
        </p:nvSpPr>
        <p:spPr bwMode="auto">
          <a:xfrm rot="5400000">
            <a:off x="7595640" y="2925000"/>
            <a:ext cx="359280" cy="257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25" name="Прямоугольник 7"/>
          <p:cNvSpPr/>
          <p:nvPr/>
        </p:nvSpPr>
        <p:spPr bwMode="auto">
          <a:xfrm>
            <a:off x="2160" y="6581160"/>
            <a:ext cx="3833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Trends in Deep Learning Hardware. Bill Dally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9" name="Рисунок 1" descr=""/>
          <p:cNvPicPr/>
          <p:nvPr/>
        </p:nvPicPr>
        <p:blipFill>
          <a:blip r:embed="rId2"/>
          <a:srcRect l="0" t="8571" r="25867" b="0"/>
          <a:stretch/>
        </p:blipFill>
        <p:spPr bwMode="auto">
          <a:xfrm>
            <a:off x="268920" y="704520"/>
            <a:ext cx="7383600" cy="5996520"/>
          </a:xfrm>
          <a:prstGeom prst="rect">
            <a:avLst/>
          </a:prstGeom>
          <a:ln w="0">
            <a:noFill/>
          </a:ln>
        </p:spPr>
      </p:pic>
      <p:sp>
        <p:nvSpPr>
          <p:cNvPr id="340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1" name="Рисунок 5" descr=""/>
          <p:cNvPicPr/>
          <p:nvPr/>
        </p:nvPicPr>
        <p:blipFill>
          <a:blip r:embed="rId3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342" name="CustomShape 2"/>
          <p:cNvSpPr/>
          <p:nvPr/>
        </p:nvSpPr>
        <p:spPr bwMode="auto">
          <a:xfrm>
            <a:off x="333360" y="214560"/>
            <a:ext cx="5419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Масштабирование вычислительных систем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Прямоугольник 5"/>
          <p:cNvSpPr/>
          <p:nvPr/>
        </p:nvSpPr>
        <p:spPr bwMode="auto">
          <a:xfrm>
            <a:off x="5736240" y="6581160"/>
            <a:ext cx="3833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Trends in Deep Learning Hardware. Bill Dally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 bwMode="auto">
          <a:xfrm>
            <a:off x="273960" y="150840"/>
            <a:ext cx="593676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5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346" name="CustomShape 2"/>
          <p:cNvSpPr/>
          <p:nvPr/>
        </p:nvSpPr>
        <p:spPr bwMode="auto">
          <a:xfrm>
            <a:off x="437040" y="214560"/>
            <a:ext cx="1094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Резюме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 bwMode="auto">
          <a:xfrm>
            <a:off x="542160" y="1284120"/>
            <a:ext cx="802332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  <a:defRPr/>
            </a:pPr>
            <a:r>
              <a:rPr lang="ru-RU" sz="2400" b="0" u="none" strike="noStrike">
                <a:solidFill>
                  <a:srgbClr val="000000"/>
                </a:solidFill>
                <a:latin typeface="Book Antiqua"/>
                <a:ea typeface="DejaVu Sans"/>
              </a:rPr>
              <a:t>Оптимизация систем компьютерного зрения может иметь несколько смыслов — поиск оптимальных параметров модели или способ ускорения инференса на конкретном железе. 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  <a:defRPr/>
            </a:pPr>
            <a:r>
              <a:rPr lang="ru-RU" sz="2400" b="0" u="none" strike="noStrike">
                <a:solidFill>
                  <a:srgbClr val="000000"/>
                </a:solidFill>
                <a:latin typeface="Book Antiqua"/>
                <a:ea typeface="DejaVu Sans"/>
              </a:rPr>
              <a:t>Программное обеспечение для оптимизации включет в себя фреймворки для обучения (tensorflow, pytorch, ...) и для оптимизации инференса (onnx, tflite, ...).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  <a:defRPr/>
            </a:pPr>
            <a:r>
              <a:rPr lang="ru-RU" sz="2400" b="0" u="none" strike="noStrike">
                <a:solidFill>
                  <a:srgbClr val="000000"/>
                </a:solidFill>
                <a:latin typeface="Book Antiqua"/>
                <a:ea typeface="DejaVu Sans"/>
              </a:rPr>
              <a:t>Для достижения оптимальной скорости предсказания нужно понимать работу железа, на котором будет запускаться модель компьютерного зрения.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7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28" name="CustomShape 2"/>
          <p:cNvSpPr/>
          <p:nvPr/>
        </p:nvSpPr>
        <p:spPr bwMode="auto">
          <a:xfrm>
            <a:off x="435240" y="214560"/>
            <a:ext cx="163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Обзор курса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Прямоугольник 1"/>
          <p:cNvSpPr/>
          <p:nvPr/>
        </p:nvSpPr>
        <p:spPr bwMode="auto">
          <a:xfrm>
            <a:off x="182880" y="3137760"/>
            <a:ext cx="1411200" cy="9331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2400" b="0" u="none" strike="noStrike">
                <a:solidFill>
                  <a:schemeClr val="lt1"/>
                </a:solidFill>
                <a:latin typeface="Arial"/>
                <a:ea typeface="DejaVu Sans"/>
              </a:rPr>
              <a:t>Base model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Прямоугольник 5"/>
          <p:cNvSpPr/>
          <p:nvPr/>
        </p:nvSpPr>
        <p:spPr bwMode="auto">
          <a:xfrm>
            <a:off x="2703960" y="3137760"/>
            <a:ext cx="1411200" cy="9331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2400" b="0" u="none" strike="noStrike">
                <a:solidFill>
                  <a:schemeClr val="lt1"/>
                </a:solidFill>
                <a:latin typeface="Arial"/>
                <a:ea typeface="DejaVu Sans"/>
              </a:rPr>
              <a:t>Trained model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Прямоугольник 6"/>
          <p:cNvSpPr/>
          <p:nvPr/>
        </p:nvSpPr>
        <p:spPr bwMode="auto">
          <a:xfrm>
            <a:off x="5373360" y="3137760"/>
            <a:ext cx="1411200" cy="9331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numCol="1" spcCol="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2400" b="0" u="none" strike="noStrike">
                <a:solidFill>
                  <a:schemeClr val="lt1"/>
                </a:solidFill>
                <a:latin typeface="Arial"/>
                <a:ea typeface="DejaVu Sans"/>
              </a:rPr>
              <a:t>Special model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Блок-схема: магнитный диск 2"/>
          <p:cNvSpPr/>
          <p:nvPr/>
        </p:nvSpPr>
        <p:spPr bwMode="auto">
          <a:xfrm>
            <a:off x="1594440" y="1742040"/>
            <a:ext cx="1109520" cy="1029600"/>
          </a:xfrm>
          <a:prstGeom prst="flowChartMagneticDisk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Big data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Овал 3"/>
          <p:cNvSpPr/>
          <p:nvPr/>
        </p:nvSpPr>
        <p:spPr bwMode="auto">
          <a:xfrm>
            <a:off x="1668240" y="3267720"/>
            <a:ext cx="961560" cy="673560"/>
          </a:xfrm>
          <a:prstGeom prst="ellipse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train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Овал 9"/>
          <p:cNvSpPr/>
          <p:nvPr/>
        </p:nvSpPr>
        <p:spPr bwMode="auto">
          <a:xfrm>
            <a:off x="4263480" y="3267720"/>
            <a:ext cx="961560" cy="673560"/>
          </a:xfrm>
          <a:prstGeom prst="ellipse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Fine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tune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Овал 10"/>
          <p:cNvSpPr/>
          <p:nvPr/>
        </p:nvSpPr>
        <p:spPr bwMode="auto">
          <a:xfrm>
            <a:off x="6939360" y="3282120"/>
            <a:ext cx="1838520" cy="673560"/>
          </a:xfrm>
          <a:prstGeom prst="ellipse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Inference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Блок-схема: магнитный диск 11"/>
          <p:cNvSpPr/>
          <p:nvPr/>
        </p:nvSpPr>
        <p:spPr bwMode="auto">
          <a:xfrm>
            <a:off x="4189320" y="1732680"/>
            <a:ext cx="1109520" cy="1029600"/>
          </a:xfrm>
          <a:prstGeom prst="flowChartMagneticDisk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Special data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Блок-схема: магнитный диск 12"/>
          <p:cNvSpPr/>
          <p:nvPr/>
        </p:nvSpPr>
        <p:spPr bwMode="auto">
          <a:xfrm>
            <a:off x="7220160" y="1732680"/>
            <a:ext cx="1109520" cy="1029600"/>
          </a:xfrm>
          <a:prstGeom prst="flowChartMagneticDisk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User queries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Стрелка вправо 4"/>
          <p:cNvSpPr/>
          <p:nvPr/>
        </p:nvSpPr>
        <p:spPr bwMode="auto">
          <a:xfrm>
            <a:off x="1738800" y="2897280"/>
            <a:ext cx="820080" cy="240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39" name="Стрелка вправо 14"/>
          <p:cNvSpPr/>
          <p:nvPr/>
        </p:nvSpPr>
        <p:spPr bwMode="auto">
          <a:xfrm>
            <a:off x="4334040" y="2894760"/>
            <a:ext cx="820080" cy="240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40" name="Стрелка вправо 15"/>
          <p:cNvSpPr/>
          <p:nvPr/>
        </p:nvSpPr>
        <p:spPr bwMode="auto">
          <a:xfrm rot="5400000">
            <a:off x="7595640" y="2925000"/>
            <a:ext cx="359280" cy="257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141" name="TextBox 7"/>
          <p:cNvSpPr/>
          <p:nvPr/>
        </p:nvSpPr>
        <p:spPr bwMode="auto">
          <a:xfrm>
            <a:off x="589680" y="4244040"/>
            <a:ext cx="5353920" cy="9133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Л2. Оптимизация параметров модели 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Л3. Оптимизация гиперпараметров обучения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Box 18"/>
          <p:cNvSpPr/>
          <p:nvPr/>
        </p:nvSpPr>
        <p:spPr bwMode="auto">
          <a:xfrm>
            <a:off x="6432120" y="4253760"/>
            <a:ext cx="2350440" cy="63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Л4. Оптимизация инференса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19"/>
          <p:cNvSpPr/>
          <p:nvPr/>
        </p:nvSpPr>
        <p:spPr bwMode="auto">
          <a:xfrm flipH="0" flipV="0">
            <a:off x="3490184" y="5522580"/>
            <a:ext cx="5294535" cy="3646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Л5. Оптимизация ПО и железа для обучения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Прямоугольник 20"/>
          <p:cNvSpPr/>
          <p:nvPr/>
        </p:nvSpPr>
        <p:spPr bwMode="auto">
          <a:xfrm>
            <a:off x="2160" y="6581160"/>
            <a:ext cx="3833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200" b="1" u="none" strike="noStrike">
                <a:solidFill>
                  <a:schemeClr val="dk1"/>
                </a:solidFill>
                <a:latin typeface="Book Antiqua"/>
                <a:ea typeface="DejaVu Sans"/>
              </a:rPr>
              <a:t>Trends in Deep Learning Hardware. Bill Dally </a:t>
            </a:r>
            <a:endParaRPr lang="en-US" sz="1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6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47" name="CustomShape 2"/>
          <p:cNvSpPr/>
          <p:nvPr/>
        </p:nvSpPr>
        <p:spPr bwMode="auto">
          <a:xfrm>
            <a:off x="366480" y="214560"/>
            <a:ext cx="366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Математическая постановка 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Рисунок 1" descr=""/>
          <p:cNvPicPr/>
          <p:nvPr/>
        </p:nvPicPr>
        <p:blipFill>
          <a:blip r:embed="rId3"/>
          <a:srcRect l="6230" t="21281" r="14959" b="9352"/>
          <a:stretch/>
        </p:blipFill>
        <p:spPr bwMode="auto">
          <a:xfrm>
            <a:off x="5621039" y="1569600"/>
            <a:ext cx="3294000" cy="2319480"/>
          </a:xfrm>
          <a:prstGeom prst="rect">
            <a:avLst/>
          </a:prstGeom>
          <a:ln w="0">
            <a:noFill/>
          </a:ln>
        </p:spPr>
      </p:pic>
      <p:sp>
        <p:nvSpPr>
          <p:cNvPr id="149" name="Прямоугольник 5"/>
          <p:cNvSpPr/>
          <p:nvPr/>
        </p:nvSpPr>
        <p:spPr bwMode="auto">
          <a:xfrm>
            <a:off x="493200" y="968400"/>
            <a:ext cx="44917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400" b="1" i="1" u="none" strike="noStrike">
                <a:solidFill>
                  <a:srgbClr val="202122"/>
                </a:solidFill>
                <a:latin typeface="Arial"/>
                <a:ea typeface="DejaVu Sans"/>
              </a:rPr>
              <a:t>Дано: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i="1" u="none" strike="noStrike">
                <a:solidFill>
                  <a:srgbClr val="202122"/>
                </a:solidFill>
                <a:latin typeface="Arial"/>
                <a:ea typeface="DejaVu Sans"/>
              </a:rPr>
              <a:t>1. Допустимое множество</a:t>
            </a:r>
            <a:r>
              <a:rPr lang="ru-RU" sz="1800" b="0" u="none" strike="noStrike">
                <a:solidFill>
                  <a:srgbClr val="202122"/>
                </a:solidFill>
                <a:latin typeface="Arial"/>
                <a:ea typeface="DejaVu Sans"/>
              </a:rPr>
              <a:t> параметров 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Прямоугольник 8"/>
          <p:cNvSpPr/>
          <p:nvPr/>
        </p:nvSpPr>
        <p:spPr bwMode="auto">
          <a:xfrm>
            <a:off x="495360" y="2729519"/>
            <a:ext cx="516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i="1" u="none" strike="noStrike">
                <a:solidFill>
                  <a:srgbClr val="202122"/>
                </a:solidFill>
                <a:latin typeface="Arial"/>
                <a:ea typeface="DejaVu Sans"/>
              </a:rPr>
              <a:t>2. Целевая функция и критерий (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max 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или 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min</a:t>
            </a:r>
            <a:r>
              <a:rPr lang="ru-RU" sz="1800" b="0" i="1" u="none" strike="noStrike">
                <a:solidFill>
                  <a:srgbClr val="202122"/>
                </a:solidFill>
                <a:latin typeface="Arial"/>
                <a:ea typeface="DejaVu Sans"/>
              </a:rPr>
              <a:t>)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Прямоугольник 9"/>
          <p:cNvSpPr/>
          <p:nvPr/>
        </p:nvSpPr>
        <p:spPr bwMode="auto">
          <a:xfrm>
            <a:off x="0" y="6550200"/>
            <a:ext cx="47829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400" b="0" u="none" strike="noStrike">
                <a:solidFill>
                  <a:schemeClr val="dk1"/>
                </a:solidFill>
                <a:latin typeface="Arial"/>
                <a:ea typeface="DejaVu Sans"/>
              </a:rPr>
              <a:t>https://ru.wikipedia.org/wiki/Оптимизация_(математика)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Рисунок 12" descr=""/>
          <p:cNvPicPr/>
          <p:nvPr/>
        </p:nvPicPr>
        <p:blipFill>
          <a:blip r:embed="rId4"/>
          <a:stretch/>
        </p:blipFill>
        <p:spPr bwMode="auto">
          <a:xfrm>
            <a:off x="718560" y="2156760"/>
            <a:ext cx="4574880" cy="307080"/>
          </a:xfrm>
          <a:prstGeom prst="rect">
            <a:avLst/>
          </a:prstGeom>
          <a:ln w="0">
            <a:noFill/>
          </a:ln>
        </p:spPr>
      </p:pic>
      <p:pic>
        <p:nvPicPr>
          <p:cNvPr id="153" name="Рисунок 13" descr=""/>
          <p:cNvPicPr/>
          <p:nvPr/>
        </p:nvPicPr>
        <p:blipFill>
          <a:blip r:embed="rId5"/>
          <a:stretch/>
        </p:blipFill>
        <p:spPr bwMode="auto">
          <a:xfrm>
            <a:off x="771840" y="3180960"/>
            <a:ext cx="2045160" cy="498960"/>
          </a:xfrm>
          <a:prstGeom prst="rect">
            <a:avLst/>
          </a:prstGeom>
          <a:ln w="0">
            <a:noFill/>
          </a:ln>
        </p:spPr>
      </p:pic>
      <p:sp>
        <p:nvSpPr>
          <p:cNvPr id="154" name="Прямоугольник 14"/>
          <p:cNvSpPr/>
          <p:nvPr/>
        </p:nvSpPr>
        <p:spPr bwMode="auto">
          <a:xfrm>
            <a:off x="6396120" y="3981600"/>
            <a:ext cx="2139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i="1" u="none" strike="noStrike">
                <a:solidFill>
                  <a:schemeClr val="dk1"/>
                </a:solidFill>
                <a:latin typeface="Times New Roman"/>
                <a:ea typeface="DejaVu Sans"/>
              </a:rPr>
              <a:t>f(x) = </a:t>
            </a:r>
            <a:r>
              <a:rPr lang="en-US" sz="1800" b="0" i="1" u="none" strike="noStrike">
                <a:solidFill>
                  <a:srgbClr val="202122"/>
                </a:solidFill>
                <a:latin typeface="Times New Roman"/>
                <a:ea typeface="DejaVu Sans"/>
              </a:rPr>
              <a:t>−(x</a:t>
            </a:r>
            <a:r>
              <a:rPr lang="en-US" sz="1800" b="0" i="1" u="none" strike="noStrike" baseline="-25000">
                <a:solidFill>
                  <a:srgbClr val="202122"/>
                </a:solidFill>
                <a:latin typeface="Times New Roman"/>
                <a:ea typeface="DejaVu Sans"/>
              </a:rPr>
              <a:t>0</a:t>
            </a:r>
            <a:r>
              <a:rPr lang="en-US" sz="1800" b="0" i="1" u="none" strike="noStrike">
                <a:solidFill>
                  <a:srgbClr val="202122"/>
                </a:solidFill>
                <a:latin typeface="Times New Roman"/>
                <a:ea typeface="DejaVu Sans"/>
              </a:rPr>
              <a:t>² +x</a:t>
            </a:r>
            <a:r>
              <a:rPr lang="en-US" sz="1800" b="0" i="1" u="none" strike="noStrike" baseline="-25000">
                <a:solidFill>
                  <a:srgbClr val="202122"/>
                </a:solidFill>
                <a:latin typeface="Times New Roman"/>
                <a:ea typeface="DejaVu Sans"/>
              </a:rPr>
              <a:t>1</a:t>
            </a:r>
            <a:r>
              <a:rPr lang="en-US" sz="1800" b="0" i="1" u="none" strike="noStrike">
                <a:solidFill>
                  <a:srgbClr val="202122"/>
                </a:solidFill>
                <a:latin typeface="Times New Roman"/>
                <a:ea typeface="DejaVu Sans"/>
              </a:rPr>
              <a:t>²) + 4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Прямоугольник 18"/>
          <p:cNvSpPr/>
          <p:nvPr/>
        </p:nvSpPr>
        <p:spPr bwMode="auto">
          <a:xfrm>
            <a:off x="479160" y="4340160"/>
            <a:ext cx="1315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400" b="1" i="1" u="none" strike="noStrike">
                <a:solidFill>
                  <a:srgbClr val="202122"/>
                </a:solidFill>
                <a:latin typeface="Arial"/>
                <a:ea typeface="DejaVu Sans"/>
              </a:rPr>
              <a:t>Найти: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Рисунок 15" descr=""/>
          <p:cNvPicPr/>
          <p:nvPr/>
        </p:nvPicPr>
        <p:blipFill>
          <a:blip r:embed="rId6"/>
          <a:stretch/>
        </p:blipFill>
        <p:spPr bwMode="auto">
          <a:xfrm>
            <a:off x="1802520" y="5123520"/>
            <a:ext cx="4677120" cy="819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8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2"/>
          <p:cNvSpPr/>
          <p:nvPr/>
        </p:nvSpPr>
        <p:spPr bwMode="auto">
          <a:xfrm>
            <a:off x="444600" y="214560"/>
            <a:ext cx="1611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Таксономия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Прямоугольник 9"/>
          <p:cNvSpPr/>
          <p:nvPr/>
        </p:nvSpPr>
        <p:spPr bwMode="auto">
          <a:xfrm>
            <a:off x="0" y="6550200"/>
            <a:ext cx="47829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400" b="0" u="none" strike="noStrike">
                <a:solidFill>
                  <a:schemeClr val="dk1"/>
                </a:solidFill>
                <a:latin typeface="Arial"/>
                <a:ea typeface="DejaVu Sans"/>
              </a:rPr>
              <a:t>https://ru.wikipedia.org/wiki/Оптимизация_(математика)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Скругленный прямоугольник 2"/>
          <p:cNvSpPr/>
          <p:nvPr/>
        </p:nvSpPr>
        <p:spPr bwMode="auto">
          <a:xfrm>
            <a:off x="2674800" y="2959560"/>
            <a:ext cx="3224519" cy="806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chemeClr val="dk1"/>
                </a:solidFill>
                <a:latin typeface="Arial"/>
                <a:ea typeface="DejaVu Sans"/>
              </a:rPr>
              <a:t>Оптимизационные задачи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Скругленный прямоугольник 3"/>
          <p:cNvSpPr/>
          <p:nvPr/>
        </p:nvSpPr>
        <p:spPr bwMode="auto">
          <a:xfrm>
            <a:off x="580320" y="4375440"/>
            <a:ext cx="3077280" cy="113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Вид целевой функции f и ограничений g: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линейные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нелинейные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3" name="Прямая соединительная линия 7"/>
          <p:cNvCxnSpPr>
            <a:cxnSpLocks/>
            <a:stCxn id="161" idx="2"/>
            <a:endCxn id="162" idx="0"/>
          </p:cNvCxnSpPr>
          <p:nvPr/>
        </p:nvCxnSpPr>
        <p:spPr bwMode="auto">
          <a:xfrm flipH="1">
            <a:off x="2118960" y="3765600"/>
            <a:ext cx="2168280" cy="610200"/>
          </a:xfrm>
          <a:prstGeom prst="straightConnector1">
            <a:avLst/>
          </a:prstGeom>
          <a:ln>
            <a:solidFill>
              <a:srgbClr val="5597D3"/>
            </a:solidFill>
          </a:ln>
        </p:spPr>
      </p:cxnSp>
      <p:sp>
        <p:nvSpPr>
          <p:cNvPr id="164" name="Скругленный прямоугольник 10"/>
          <p:cNvSpPr/>
          <p:nvPr/>
        </p:nvSpPr>
        <p:spPr bwMode="auto">
          <a:xfrm>
            <a:off x="5445720" y="4375440"/>
            <a:ext cx="3206880" cy="113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Множество Х: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целочисленные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дискретные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непрерывные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5" name="Прямая соединительная линия 6"/>
          <p:cNvCxnSpPr>
            <a:cxnSpLocks/>
            <a:stCxn id="161" idx="2"/>
            <a:endCxn id="164" idx="0"/>
          </p:cNvCxnSpPr>
          <p:nvPr/>
        </p:nvCxnSpPr>
        <p:spPr bwMode="auto">
          <a:xfrm>
            <a:off x="4286880" y="3765600"/>
            <a:ext cx="2762640" cy="610200"/>
          </a:xfrm>
          <a:prstGeom prst="straightConnector1">
            <a:avLst/>
          </a:prstGeom>
          <a:ln>
            <a:solidFill>
              <a:srgbClr val="5597D3"/>
            </a:solidFill>
          </a:ln>
        </p:spPr>
      </p:cxnSp>
      <p:sp>
        <p:nvSpPr>
          <p:cNvPr id="166" name="Скругленный прямоугольник 18"/>
          <p:cNvSpPr/>
          <p:nvPr/>
        </p:nvSpPr>
        <p:spPr bwMode="auto">
          <a:xfrm>
            <a:off x="2119320" y="1302840"/>
            <a:ext cx="4311360" cy="113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Ограничения на множество Х: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безусловные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с условиями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7" name="Прямая соединительная линия 1"/>
          <p:cNvCxnSpPr>
            <a:cxnSpLocks/>
            <a:stCxn id="161" idx="0"/>
            <a:endCxn id="166" idx="2"/>
          </p:cNvCxnSpPr>
          <p:nvPr/>
        </p:nvCxnSpPr>
        <p:spPr bwMode="auto">
          <a:xfrm flipH="1" flipV="1">
            <a:off x="4275000" y="2440800"/>
            <a:ext cx="12240" cy="519120"/>
          </a:xfrm>
          <a:prstGeom prst="straightConnector1">
            <a:avLst/>
          </a:prstGeom>
          <a:ln>
            <a:solidFill>
              <a:srgbClr val="5597D3"/>
            </a:solidFill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" name="CustomShape 6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9" name="Рисунок 4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70" name="CustomShape 7"/>
          <p:cNvSpPr/>
          <p:nvPr/>
        </p:nvSpPr>
        <p:spPr bwMode="auto">
          <a:xfrm>
            <a:off x="444600" y="214560"/>
            <a:ext cx="1611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Таксономия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Прямоугольник 3"/>
          <p:cNvSpPr/>
          <p:nvPr/>
        </p:nvSpPr>
        <p:spPr bwMode="auto">
          <a:xfrm>
            <a:off x="0" y="6550200"/>
            <a:ext cx="47829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400" b="0" u="none" strike="noStrike">
                <a:solidFill>
                  <a:schemeClr val="dk1"/>
                </a:solidFill>
                <a:latin typeface="Arial"/>
                <a:ea typeface="DejaVu Sans"/>
              </a:rPr>
              <a:t>https://ru.wikipedia.org/wiki/Оптимизация_(математика)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Скругленный прямоугольник 8"/>
          <p:cNvSpPr/>
          <p:nvPr/>
        </p:nvSpPr>
        <p:spPr bwMode="auto">
          <a:xfrm>
            <a:off x="2674440" y="2959560"/>
            <a:ext cx="3224519" cy="806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chemeClr val="dk1"/>
                </a:solidFill>
                <a:latin typeface="Arial"/>
                <a:ea typeface="DejaVu Sans"/>
              </a:rPr>
              <a:t>Методы решения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Скругленный прямоугольник 9"/>
          <p:cNvSpPr/>
          <p:nvPr/>
        </p:nvSpPr>
        <p:spPr bwMode="auto">
          <a:xfrm>
            <a:off x="579960" y="4375440"/>
            <a:ext cx="3391200" cy="113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Аналитические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Численные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Графические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4" name="Прямая соединительная линия 5"/>
          <p:cNvCxnSpPr>
            <a:cxnSpLocks/>
            <a:stCxn id="172" idx="2"/>
            <a:endCxn id="173" idx="0"/>
          </p:cNvCxnSpPr>
          <p:nvPr/>
        </p:nvCxnSpPr>
        <p:spPr bwMode="auto">
          <a:xfrm flipH="1">
            <a:off x="2275560" y="3765600"/>
            <a:ext cx="2011320" cy="610200"/>
          </a:xfrm>
          <a:prstGeom prst="straightConnector1">
            <a:avLst/>
          </a:prstGeom>
          <a:ln>
            <a:solidFill>
              <a:srgbClr val="00B050"/>
            </a:solidFill>
          </a:ln>
        </p:spPr>
      </p:cxnSp>
      <p:sp>
        <p:nvSpPr>
          <p:cNvPr id="175" name="Скругленный прямоугольник 11"/>
          <p:cNvSpPr/>
          <p:nvPr/>
        </p:nvSpPr>
        <p:spPr bwMode="auto">
          <a:xfrm>
            <a:off x="5445360" y="4375440"/>
            <a:ext cx="3206880" cy="113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Локальные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Глобальные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6" name="Прямая соединительная линия 8"/>
          <p:cNvCxnSpPr>
            <a:cxnSpLocks/>
            <a:stCxn id="172" idx="2"/>
            <a:endCxn id="175" idx="0"/>
          </p:cNvCxnSpPr>
          <p:nvPr/>
        </p:nvCxnSpPr>
        <p:spPr bwMode="auto">
          <a:xfrm>
            <a:off x="4286520" y="3765600"/>
            <a:ext cx="2762640" cy="610200"/>
          </a:xfrm>
          <a:prstGeom prst="straightConnector1">
            <a:avLst/>
          </a:prstGeom>
          <a:ln>
            <a:solidFill>
              <a:srgbClr val="00B050"/>
            </a:solidFill>
          </a:ln>
        </p:spPr>
      </p:cxnSp>
      <p:sp>
        <p:nvSpPr>
          <p:cNvPr id="177" name="Скругленный прямоугольник 12"/>
          <p:cNvSpPr/>
          <p:nvPr/>
        </p:nvSpPr>
        <p:spPr bwMode="auto">
          <a:xfrm>
            <a:off x="579960" y="1302840"/>
            <a:ext cx="3391200" cy="113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Детерминированные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Случайные (стохастические)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Комбинированные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8" name="Прямая соединительная линия 9"/>
          <p:cNvCxnSpPr>
            <a:cxnSpLocks/>
            <a:stCxn id="172" idx="0"/>
            <a:endCxn id="177" idx="2"/>
          </p:cNvCxnSpPr>
          <p:nvPr/>
        </p:nvCxnSpPr>
        <p:spPr bwMode="auto">
          <a:xfrm flipH="1" flipV="1">
            <a:off x="2275560" y="2440800"/>
            <a:ext cx="2011320" cy="519120"/>
          </a:xfrm>
          <a:prstGeom prst="straightConnector1">
            <a:avLst/>
          </a:prstGeom>
          <a:ln>
            <a:solidFill>
              <a:srgbClr val="00B050"/>
            </a:solidFill>
          </a:ln>
        </p:spPr>
      </p:cxnSp>
      <p:sp>
        <p:nvSpPr>
          <p:cNvPr id="179" name="Скругленный прямоугольник 13"/>
          <p:cNvSpPr/>
          <p:nvPr/>
        </p:nvSpPr>
        <p:spPr bwMode="auto">
          <a:xfrm>
            <a:off x="4442400" y="1262880"/>
            <a:ext cx="3391200" cy="113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Прямые 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Первого порядка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Второго порядка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0" name="Прямая соединительная линия 10"/>
          <p:cNvCxnSpPr>
            <a:cxnSpLocks/>
            <a:stCxn id="172" idx="0"/>
            <a:endCxn id="179" idx="2"/>
          </p:cNvCxnSpPr>
          <p:nvPr/>
        </p:nvCxnSpPr>
        <p:spPr bwMode="auto">
          <a:xfrm flipV="1">
            <a:off x="4286520" y="2400840"/>
            <a:ext cx="1851840" cy="559080"/>
          </a:xfrm>
          <a:prstGeom prst="straightConnector1">
            <a:avLst/>
          </a:prstGeom>
          <a:ln>
            <a:solidFill>
              <a:srgbClr val="00B050"/>
            </a:solidFill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" name="CustomShape 8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2" name="Рисунок 6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9"/>
          <p:cNvSpPr/>
          <p:nvPr/>
        </p:nvSpPr>
        <p:spPr bwMode="auto">
          <a:xfrm>
            <a:off x="343800" y="228600"/>
            <a:ext cx="21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Краткая история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Прямоугольник 4"/>
          <p:cNvSpPr/>
          <p:nvPr/>
        </p:nvSpPr>
        <p:spPr bwMode="auto">
          <a:xfrm>
            <a:off x="0" y="6550200"/>
            <a:ext cx="47829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400" b="0" u="none" strike="noStrike">
                <a:solidFill>
                  <a:schemeClr val="dk1"/>
                </a:solidFill>
                <a:latin typeface="Arial"/>
                <a:ea typeface="DejaVu Sans"/>
              </a:rPr>
              <a:t>https://en.wikipedia.org/wiki/Gradient_descent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 txBox="1"/>
          <p:nvPr/>
        </p:nvSpPr>
        <p:spPr bwMode="auto">
          <a:xfrm>
            <a:off x="228600" y="1225800"/>
            <a:ext cx="8458200" cy="5091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150000"/>
              </a:lnSpc>
              <a:defRPr/>
            </a:pPr>
            <a:r>
              <a:rPr lang="en-US" sz="1600" b="1" u="none" strike="noStrike">
                <a:solidFill>
                  <a:srgbClr val="000000"/>
                </a:solidFill>
                <a:latin typeface="Arial"/>
                <a:ea typeface="Noto Sans CJK SC"/>
              </a:rPr>
              <a:t>1669 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  <a:ea typeface="Noto Sans CJK SC"/>
              </a:rPr>
              <a:t> - И. Ньютон предложил итерационный метод поиска нуля функции. </a:t>
            </a:r>
            <a:endParaRPr lang="en-US" sz="1600" b="0" u="none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b="1" u="none" strike="noStrike">
                <a:solidFill>
                  <a:srgbClr val="000000"/>
                </a:solidFill>
                <a:latin typeface="Arial"/>
                <a:ea typeface="Noto Sans CJK SC"/>
              </a:rPr>
              <a:t>1820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  <a:ea typeface="Noto Sans CJK SC"/>
              </a:rPr>
              <a:t> - Ж.Б. Фурье (1947 год Д. Данциг) - разработан 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</a:rPr>
              <a:t>симплекс-метод, направленный перебор смежных вершин в направлении возрастания целевой функции.</a:t>
            </a:r>
            <a:endParaRPr lang="en-US" sz="1600" b="0" u="none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b="1" u="none" strike="noStrike">
                <a:solidFill>
                  <a:srgbClr val="000000"/>
                </a:solidFill>
                <a:latin typeface="Arial"/>
              </a:rPr>
              <a:t>1847 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</a:rPr>
              <a:t>– А. Коши предложил метод градиентного спуска. </a:t>
            </a:r>
            <a:endParaRPr lang="en-US" sz="1600" b="0" u="none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b="1" u="none" strike="noStrike">
                <a:solidFill>
                  <a:srgbClr val="000000"/>
                </a:solidFill>
                <a:latin typeface="Arial"/>
              </a:rPr>
              <a:t>1949 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</a:rPr>
              <a:t>– 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</a:rPr>
              <a:t> Л. В. Канторович и М. К. Гавурин разработали метод потенциалов, который применяется при решении транспортных задач. </a:t>
            </a:r>
            <a:endParaRPr lang="en-US" sz="1600" b="0" u="none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b="1" u="none" strike="noStrike">
                <a:solidFill>
                  <a:srgbClr val="000000"/>
                </a:solidFill>
                <a:latin typeface="Arial"/>
              </a:rPr>
              <a:t>1970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</a:rPr>
              <a:t> – С. Линнайнма (1974 А. Галушкин) предложил метод обратного распространения ошибки для оптимизации композиции функций.</a:t>
            </a:r>
            <a:endParaRPr lang="en-US" sz="1600" b="0" u="none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b="1" u="none" strike="noStrike">
                <a:solidFill>
                  <a:srgbClr val="000000"/>
                </a:solidFill>
                <a:latin typeface="Arial"/>
              </a:rPr>
              <a:t>1983 –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</a:rPr>
              <a:t> Ю. Нестеров предложил метод быстрой оптимизации первого порядка.</a:t>
            </a:r>
            <a:endParaRPr lang="en-US" sz="1600" b="0" u="none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b="1" u="none" strike="noStrike">
                <a:solidFill>
                  <a:srgbClr val="000000"/>
                </a:solidFill>
                <a:latin typeface="Arial"/>
              </a:rPr>
              <a:t>1986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</a:rPr>
              <a:t> – Д. Хинтон предложил использовать метод обратного распространения ошибки для тренировки многослойной нейронной сети.</a:t>
            </a:r>
            <a:endParaRPr lang="en-US" sz="1600" b="0" u="none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b="1" u="none" strike="noStrike">
                <a:solidFill>
                  <a:srgbClr val="000000"/>
                </a:solidFill>
                <a:latin typeface="Arial"/>
              </a:rPr>
              <a:t>2014 –</a:t>
            </a:r>
            <a:r>
              <a:rPr lang="en-US" sz="1600" b="0" u="none" strike="noStrike">
                <a:solidFill>
                  <a:srgbClr val="000000"/>
                </a:solidFill>
                <a:latin typeface="Arial"/>
              </a:rPr>
              <a:t> Д. Кингма предложил метод оптимизации Адам (adaptive moment estimation). </a:t>
            </a:r>
            <a:endParaRPr lang="en-US" sz="16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z="16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 bwMode="auto">
          <a:xfrm>
            <a:off x="273960" y="15084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7" name="Рисунок 5" descr=""/>
          <p:cNvPicPr/>
          <p:nvPr/>
        </p:nvPicPr>
        <p:blipFill>
          <a:blip r:embed="rId2"/>
          <a:stretch/>
        </p:blipFill>
        <p:spPr bwMode="auto">
          <a:xfrm>
            <a:off x="7220160" y="9360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88" name="CustomShape 2"/>
          <p:cNvSpPr/>
          <p:nvPr/>
        </p:nvSpPr>
        <p:spPr bwMode="auto">
          <a:xfrm>
            <a:off x="384840" y="214560"/>
            <a:ext cx="3679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Представление изображений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Рисунок 1" descr=""/>
          <p:cNvPicPr/>
          <p:nvPr/>
        </p:nvPicPr>
        <p:blipFill>
          <a:blip r:embed="rId3"/>
          <a:srcRect l="0" t="0" r="12381" b="0"/>
          <a:stretch/>
        </p:blipFill>
        <p:spPr bwMode="auto">
          <a:xfrm>
            <a:off x="273960" y="1512000"/>
            <a:ext cx="6907320" cy="4105440"/>
          </a:xfrm>
          <a:prstGeom prst="rect">
            <a:avLst/>
          </a:prstGeom>
          <a:ln w="0">
            <a:noFill/>
          </a:ln>
        </p:spPr>
      </p:pic>
      <p:sp>
        <p:nvSpPr>
          <p:cNvPr id="190" name="Прямоугольник 10"/>
          <p:cNvSpPr/>
          <p:nvPr/>
        </p:nvSpPr>
        <p:spPr bwMode="auto">
          <a:xfrm>
            <a:off x="4771080" y="1810800"/>
            <a:ext cx="2380680" cy="193716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cxnSp>
        <p:nvCxnSpPr>
          <p:cNvPr id="191" name="Прямая соединительная линия 15"/>
          <p:cNvCxnSpPr>
            <a:cxnSpLocks/>
          </p:cNvCxnSpPr>
          <p:nvPr/>
        </p:nvCxnSpPr>
        <p:spPr bwMode="auto">
          <a:xfrm flipV="1">
            <a:off x="4800600" y="1764000"/>
            <a:ext cx="2381400" cy="2160"/>
          </a:xfrm>
          <a:prstGeom prst="straightConnector1">
            <a:avLst/>
          </a:prstGeom>
          <a:ln w="38100">
            <a:solidFill>
              <a:srgbClr val="00B050"/>
            </a:solidFill>
          </a:ln>
        </p:spPr>
      </p:cxnSp>
      <p:cxnSp>
        <p:nvCxnSpPr>
          <p:cNvPr id="192" name="Прямая соединительная линия 18"/>
          <p:cNvCxnSpPr>
            <a:cxnSpLocks/>
          </p:cNvCxnSpPr>
          <p:nvPr/>
        </p:nvCxnSpPr>
        <p:spPr bwMode="auto">
          <a:xfrm flipV="1">
            <a:off x="4839120" y="1719000"/>
            <a:ext cx="2381400" cy="216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</p:cxnSp>
      <p:cxnSp>
        <p:nvCxnSpPr>
          <p:cNvPr id="193" name="Прямая соединительная линия 19"/>
          <p:cNvCxnSpPr>
            <a:cxnSpLocks/>
          </p:cNvCxnSpPr>
          <p:nvPr/>
        </p:nvCxnSpPr>
        <p:spPr bwMode="auto">
          <a:xfrm flipV="1">
            <a:off x="7237440" y="1697759"/>
            <a:ext cx="360" cy="202680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</p:cxnSp>
      <p:cxnSp>
        <p:nvCxnSpPr>
          <p:cNvPr id="194" name="Прямая соединительная линия 23"/>
          <p:cNvCxnSpPr>
            <a:cxnSpLocks/>
          </p:cNvCxnSpPr>
          <p:nvPr/>
        </p:nvCxnSpPr>
        <p:spPr bwMode="auto">
          <a:xfrm flipV="1">
            <a:off x="7193160" y="1743840"/>
            <a:ext cx="360" cy="2004480"/>
          </a:xfrm>
          <a:prstGeom prst="straightConnector1">
            <a:avLst/>
          </a:prstGeom>
          <a:ln w="38100">
            <a:solidFill>
              <a:srgbClr val="00B050"/>
            </a:solidFill>
          </a:ln>
        </p:spPr>
      </p:cxnSp>
      <p:sp>
        <p:nvSpPr>
          <p:cNvPr id="195" name="TextBox 24"/>
          <p:cNvSpPr/>
          <p:nvPr/>
        </p:nvSpPr>
        <p:spPr bwMode="auto">
          <a:xfrm>
            <a:off x="4662360" y="5563440"/>
            <a:ext cx="17964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400" b="0" u="none" strike="noStrike">
                <a:solidFill>
                  <a:schemeClr val="dk1"/>
                </a:solidFill>
                <a:latin typeface="Arial"/>
                <a:ea typeface="DejaVu Sans"/>
              </a:rPr>
              <a:t>1 440 000 </a:t>
            </a:r>
            <a:r>
              <a:rPr lang="en-US" sz="1400" b="0" u="none" strike="noStrike">
                <a:solidFill>
                  <a:schemeClr val="dk1"/>
                </a:solidFill>
                <a:latin typeface="Arial"/>
                <a:ea typeface="DejaVu Sans"/>
              </a:rPr>
              <a:t>bytes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en-US" sz="1400" b="0" u="none" strike="noStrike">
                <a:solidFill>
                  <a:schemeClr val="dk1"/>
                </a:solidFill>
                <a:latin typeface="Arial"/>
                <a:ea typeface="DejaVu Sans"/>
              </a:rPr>
              <a:t>(channel first or last)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Box 25"/>
          <p:cNvSpPr/>
          <p:nvPr/>
        </p:nvSpPr>
        <p:spPr bwMode="auto">
          <a:xfrm>
            <a:off x="8316360" y="1672200"/>
            <a:ext cx="415080" cy="4451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112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56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32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12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0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0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0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48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125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128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121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222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234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…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…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…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223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45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48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65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84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31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182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13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84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defRPr/>
            </a:pPr>
            <a:r>
              <a:rPr lang="en-US" sz="1100" b="0" u="none" strike="noStrike">
                <a:solidFill>
                  <a:schemeClr val="dk1"/>
                </a:solidFill>
                <a:latin typeface="Arial"/>
                <a:ea typeface="DejaVu Sans"/>
              </a:rPr>
              <a:t>46</a:t>
            </a:r>
            <a:endParaRPr lang="en-US" sz="11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Стрелка вправо 26"/>
          <p:cNvSpPr/>
          <p:nvPr/>
        </p:nvSpPr>
        <p:spPr bwMode="auto">
          <a:xfrm>
            <a:off x="7419960" y="3257640"/>
            <a:ext cx="662040" cy="46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r7-office/2024.3.2.622</Application>
  <DocSecurity>0</DocSecurity>
  <PresentationFormat/>
  <Paragraphs>0</Paragraphs>
  <Slides>31</Slides>
  <Notes>31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Андрей</dc:creator>
  <cp:keywords/>
  <dc:description/>
  <dc:identifier/>
  <dc:language>en-US</dc:language>
  <cp:lastModifiedBy>ailabintsev@fa.ru</cp:lastModifiedBy>
  <cp:revision>90</cp:revision>
  <dcterms:created xsi:type="dcterms:W3CDTF">2021-08-31T15:01:20Z</dcterms:created>
  <dcterms:modified xsi:type="dcterms:W3CDTF">2024-11-08T08:38:30Z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Экран (4:3)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30</vt:i4>
  </property>
</Properties>
</file>